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0" r:id="rId17"/>
    <p:sldId id="273"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07" r:id="rId37"/>
    <p:sldId id="303" r:id="rId38"/>
    <p:sldId id="304" r:id="rId39"/>
    <p:sldId id="305" r:id="rId40"/>
    <p:sldId id="306" r:id="rId41"/>
    <p:sldId id="292" r:id="rId42"/>
    <p:sldId id="293" r:id="rId43"/>
    <p:sldId id="294" r:id="rId44"/>
    <p:sldId id="295" r:id="rId45"/>
    <p:sldId id="296" r:id="rId46"/>
    <p:sldId id="308" r:id="rId47"/>
    <p:sldId id="309" r:id="rId48"/>
    <p:sldId id="298" r:id="rId49"/>
    <p:sldId id="299" r:id="rId50"/>
    <p:sldId id="300" r:id="rId51"/>
    <p:sldId id="302" r:id="rId52"/>
    <p:sldId id="3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6-23T04:04:51.636"/>
    </inkml:context>
    <inkml:brush xml:id="br0">
      <inkml:brushProperty name="width" value="0.05292" units="cm"/>
      <inkml:brushProperty name="height" value="0.05292" units="cm"/>
      <inkml:brushProperty name="color" value="#FF0000"/>
    </inkml:brush>
  </inkml:definitions>
  <inkml:trace contextRef="#ctx0" brushRef="#br0">11518 13582 0,'0'18'750,"0"-1"-719,0 1 16,0 17 16,0-17 77,0 17 79,-17-17-188,17-1 63,0 1-78,0 17-1,0-17 32,0 17 47,0-17-32,0-1 32,-18 1 140,-17-18-202</inkml:trace>
  <inkml:trace contextRef="#ctx0" brushRef="#br0" timeOffset="3580.9156">11465 13547 0,'0'35'609,"0"-17"-562,0-1-16,0 1-31,0 0 219,0-1-203,0 1-1,0-1 1,0 1 0,0 0 62,0-1-31,0 1 218,0 17-233,0-17 14,0 17-30,0-17 515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6-23T04:07:37.221"/>
    </inkml:context>
    <inkml:brush xml:id="br0">
      <inkml:brushProperty name="width" value="0.05292" units="cm"/>
      <inkml:brushProperty name="height" value="0.05292" units="cm"/>
      <inkml:brushProperty name="color" value="#FF0000"/>
    </inkml:brush>
  </inkml:definitions>
  <inkml:trace contextRef="#ctx0" brushRef="#br0">4092 15152 0,'0'-18'468,"18"18"-343,17 0 79,-17 0-111,17 0-77,-17 0 0,-1 0 15,1 0 0,0 18-15,-1-18-1,1 0 32,17 0 0,-17 0-16,-1 0 1,1 0-17,17 0 16,-17 0-15,17 0 0,-17 0-1,0 0 17,-1 0-17,18 0 1,-17 0-1,17 0 17,-17 0-32,0 0 31,-1 0 16,19 0-16,-19 0-15,19 0-1,-19 0 1,1 0 15,-1 0-15,19 0-1,-19 0 1,19 0-16,-19 0 16,1 0-1,0 0 1,17 0 31,-18 0-32,19 0 1,-19 0-16,1 0 16,0 0-1,17 0 1,-17 0 0,17 0 30,-18 0-30,1 0 15,0 0-31,17 0 16,-17 0 0,17 0-1,-17 0 1,-1 0-1,1-18 1,17 18 15,-17 0-15,17 0-16,-17 0 16,-1 0-1,1 0 1,17 0-1,-17 0 1,17 0 0,-17 0-1,-1 0 1,1 0-16,17 0 16,-17 0-1,17 0-15,-17 0 16,0 0-1,-1 0 1,18 0 0,-17 0-1,17 0 1,-17 0-16,0 0 16,-1 0-1,19 0 1,-19 0-1,19 0-15,16 0 16,-34 0 0,17 0-1,-17 0 1,0 0 0,-1 0-1,19 0 1,-19 0-1,18 0 17,-17 0-1,0 0-15,-1 0 15,19 0 0,-19 0 0,19 0-15,-19 0-16,1 0 16,-1 0-1,19 0-15,-19 0 16,19 0-1,-19 0 1,1 0 15,0 0-15,17 0 0,-17 0-1,17 0 1,18 0-1,-36 0 1,19 0 0,-1 0 15,0 0 0,-17 0-15,-1 0-1,36 18 17,-17-18 15,-19 0-16,1 0 0,0 0-31,17 0 16,-18 0-1,19 0 17,-19 0-32,1 0 15,0 0 1,17 0-1,-17 0 1,17 0-16,18 0 16,-36 0-1,19 0 1,17 0-16,-36 0 16,36 0-1,-18 0 1,1 0 15,-19 0-31,19 0 16,-19 0-1,19 0 1,-1 0 15,-18 0-15,1 0-16,0 0 15,-1 0-15,1 0 16,0 0 0,17 0-16,-17 0 15,17 0 1,0 0 15,-17 0-31,17 0 16,-17 0-16,17 0 15,0 0 32,-17 0-31,17 0-16,-17 0 16,17 0-16,0 0 31,-17 0-31,17 0 31,-17 0 0,17 0-15,0 0 31,-17 0-32,17 0 1,-17 0 0,17 0-1,1 0 32,-19 0-31,19 0-16,-19 0 15,18 0 79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D5D302-3D8C-4AFB-AA98-57DC25230AAB}" type="datetimeFigureOut">
              <a:rPr lang="en-IN" smtClean="0"/>
              <a:t>19-07-2022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0F300-4E56-4854-862A-AD492770F02F}" type="slidenum">
              <a:rPr lang="en-IN" smtClean="0"/>
              <a:t>‹#›</a:t>
            </a:fld>
            <a:endParaRPr lang="en-IN"/>
          </a:p>
        </p:txBody>
      </p:sp>
    </p:spTree>
    <p:extLst>
      <p:ext uri="{BB962C8B-B14F-4D97-AF65-F5344CB8AC3E}">
        <p14:creationId xmlns:p14="http://schemas.microsoft.com/office/powerpoint/2010/main" val="1802285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C40F300-4E56-4854-862A-AD492770F02F}" type="slidenum">
              <a:rPr lang="en-IN" smtClean="0"/>
              <a:t>4</a:t>
            </a:fld>
            <a:endParaRPr lang="en-IN"/>
          </a:p>
        </p:txBody>
      </p:sp>
    </p:spTree>
    <p:extLst>
      <p:ext uri="{BB962C8B-B14F-4D97-AF65-F5344CB8AC3E}">
        <p14:creationId xmlns:p14="http://schemas.microsoft.com/office/powerpoint/2010/main" val="2134532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6F8D42-A187-4F60-A1D3-5A79E2F568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5CE2638E-9CB3-44B2-B34E-E2210C0F9D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4110010B-BE57-445A-B2D7-FCB4EE604A42}"/>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5" name="Footer Placeholder 4">
            <a:extLst>
              <a:ext uri="{FF2B5EF4-FFF2-40B4-BE49-F238E27FC236}">
                <a16:creationId xmlns="" xmlns:a16="http://schemas.microsoft.com/office/drawing/2014/main" id="{C0637841-E49F-4509-ADF6-CCD4F68A9D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64FB09CE-797A-4575-871E-2EEC90F0C2D4}"/>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559703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B2ECB7-DDC3-4DF1-B568-56EFBA261F7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8985E822-8347-4A0D-AC07-315375FC64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609F7C1-3BB3-45AE-B260-06EB6BABCB38}"/>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5" name="Footer Placeholder 4">
            <a:extLst>
              <a:ext uri="{FF2B5EF4-FFF2-40B4-BE49-F238E27FC236}">
                <a16:creationId xmlns="" xmlns:a16="http://schemas.microsoft.com/office/drawing/2014/main" id="{2048FCFD-E618-448F-A99B-91846BFCB6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0C4F484-A49D-438E-BF29-C421B672E6CD}"/>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159683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F3FEDC9-A5C5-4AAB-8988-B41F0F46E2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53E609ED-14EC-4F72-B478-AE2CC3DBA4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CBE606C-27CA-4EC9-875D-9A4A5A2B2616}"/>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5" name="Footer Placeholder 4">
            <a:extLst>
              <a:ext uri="{FF2B5EF4-FFF2-40B4-BE49-F238E27FC236}">
                <a16:creationId xmlns="" xmlns:a16="http://schemas.microsoft.com/office/drawing/2014/main" id="{0CF7A203-0286-4D92-854E-EAECBF4D0F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E1B0544-47C1-49A9-B18E-EA40400930C4}"/>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3517409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60E8D-9A49-4DCA-9734-A6AEFF3241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9D94422E-4582-401C-B252-0DA86DEAC4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492A43D-07C2-481B-B50E-888849B4803B}"/>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5" name="Footer Placeholder 4">
            <a:extLst>
              <a:ext uri="{FF2B5EF4-FFF2-40B4-BE49-F238E27FC236}">
                <a16:creationId xmlns="" xmlns:a16="http://schemas.microsoft.com/office/drawing/2014/main" id="{6374EEF4-78D9-41BC-AEBA-92B81CC28F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777DF32-78FE-4596-B55F-0D971E0147C2}"/>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1814759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73653F-53DE-4D64-8E81-97B0FE834C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DFE1A01-56E0-4A3A-99C1-37D4B5E1A9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DEDE423-D310-484D-AB3F-52482854AB07}"/>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5" name="Footer Placeholder 4">
            <a:extLst>
              <a:ext uri="{FF2B5EF4-FFF2-40B4-BE49-F238E27FC236}">
                <a16:creationId xmlns="" xmlns:a16="http://schemas.microsoft.com/office/drawing/2014/main" id="{090F9877-8297-46F6-8FAD-2290F09217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A92A0EE-789F-4D54-A577-98EC5ED55D7B}"/>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531533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E88951-5E2D-4D12-9140-99BCD35C52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A493650-5BD0-4726-A8A4-3B0D823CB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65A7F4B8-5138-4C17-9CA0-0EBEA02487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2DA27327-3155-4A4F-BE0F-C23DF7562A43}"/>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6" name="Footer Placeholder 5">
            <a:extLst>
              <a:ext uri="{FF2B5EF4-FFF2-40B4-BE49-F238E27FC236}">
                <a16:creationId xmlns="" xmlns:a16="http://schemas.microsoft.com/office/drawing/2014/main" id="{994B5D1D-9A4E-46F2-9A10-CE6815E404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23CB793-8267-4F7C-B25D-E5F74704FAFE}"/>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111616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2A78CC-E22C-4941-8700-CDBC7CC1882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E6171850-76A8-4659-BBF3-66EE12C0D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4497C720-C023-43B2-B7B1-EB2FD16C6C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0DB66279-6570-4DEE-BFAD-EB521B265F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5263FD6-9025-4322-8B37-786B7F43EC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27E4F2DC-6F9F-4514-9DC5-742A592C4A5B}"/>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8" name="Footer Placeholder 7">
            <a:extLst>
              <a:ext uri="{FF2B5EF4-FFF2-40B4-BE49-F238E27FC236}">
                <a16:creationId xmlns="" xmlns:a16="http://schemas.microsoft.com/office/drawing/2014/main" id="{9D04E135-1A53-4491-BEC8-70305205BD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2BDD14E9-D252-4F5B-9476-F2FC70B79B70}"/>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191793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A8F8C0-EE43-4A72-9F77-416CCE6FEBA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2D01EEB-A23A-4B94-A68C-039D5170C8D8}"/>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4" name="Footer Placeholder 3">
            <a:extLst>
              <a:ext uri="{FF2B5EF4-FFF2-40B4-BE49-F238E27FC236}">
                <a16:creationId xmlns="" xmlns:a16="http://schemas.microsoft.com/office/drawing/2014/main" id="{3CBB72AE-923B-4E4B-B8C1-B7C3976960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9C6C61E8-6D5F-45C9-8556-E4CF0DFC48EF}"/>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1010312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F2BFA83-8B9F-4F74-81C6-3C67FC46B493}"/>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3" name="Footer Placeholder 2">
            <a:extLst>
              <a:ext uri="{FF2B5EF4-FFF2-40B4-BE49-F238E27FC236}">
                <a16:creationId xmlns="" xmlns:a16="http://schemas.microsoft.com/office/drawing/2014/main" id="{60F8FDED-59A1-442A-9641-DDC066CCE8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27355A1A-45C1-4FA7-802B-27470493E2F2}"/>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764501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84102B-217E-472A-AEC0-E23493CE17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C8F9642-7ABE-46F9-88AF-E9278D3E2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E7C8FEE2-5771-4BF2-A604-1B05EC662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A98A869-12E3-46B5-8BE7-DCD27E54A02A}"/>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6" name="Footer Placeholder 5">
            <a:extLst>
              <a:ext uri="{FF2B5EF4-FFF2-40B4-BE49-F238E27FC236}">
                <a16:creationId xmlns="" xmlns:a16="http://schemas.microsoft.com/office/drawing/2014/main" id="{F91D8D92-5E2E-4484-A43B-E5C4635D2A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4CF8D62A-93A5-4D53-A42F-EB3A0B1ABE67}"/>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1811194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7932D4-EE7F-46F5-9453-EB3CAE100C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EF9E25C4-0814-4C48-B76B-B1872BAA72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0D708279-6FEC-424A-B53B-26C96D942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08676CE-4FEE-41ED-A33B-E6C02730B39E}"/>
              </a:ext>
            </a:extLst>
          </p:cNvPr>
          <p:cNvSpPr>
            <a:spLocks noGrp="1"/>
          </p:cNvSpPr>
          <p:nvPr>
            <p:ph type="dt" sz="half" idx="10"/>
          </p:nvPr>
        </p:nvSpPr>
        <p:spPr/>
        <p:txBody>
          <a:bodyPr/>
          <a:lstStyle/>
          <a:p>
            <a:fld id="{A5173CD9-1D14-45B6-96DD-4BCF077901A8}" type="datetimeFigureOut">
              <a:rPr lang="en-IN" smtClean="0"/>
              <a:t>19-07-2022</a:t>
            </a:fld>
            <a:endParaRPr lang="en-IN"/>
          </a:p>
        </p:txBody>
      </p:sp>
      <p:sp>
        <p:nvSpPr>
          <p:cNvPr id="6" name="Footer Placeholder 5">
            <a:extLst>
              <a:ext uri="{FF2B5EF4-FFF2-40B4-BE49-F238E27FC236}">
                <a16:creationId xmlns="" xmlns:a16="http://schemas.microsoft.com/office/drawing/2014/main" id="{B428B2FA-5500-48F6-B8B9-8E19997DC2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E29DF4DB-0352-4946-A367-B76887773B39}"/>
              </a:ext>
            </a:extLst>
          </p:cNvPr>
          <p:cNvSpPr>
            <a:spLocks noGrp="1"/>
          </p:cNvSpPr>
          <p:nvPr>
            <p:ph type="sldNum" sz="quarter" idx="12"/>
          </p:nvPr>
        </p:nvSpPr>
        <p:spPr/>
        <p:txBody>
          <a:bodyPr/>
          <a:lstStyle/>
          <a:p>
            <a:fld id="{E6678591-DB1E-4C78-AA95-A536D7AD0316}" type="slidenum">
              <a:rPr lang="en-IN" smtClean="0"/>
              <a:t>‹#›</a:t>
            </a:fld>
            <a:endParaRPr lang="en-IN"/>
          </a:p>
        </p:txBody>
      </p:sp>
    </p:spTree>
    <p:extLst>
      <p:ext uri="{BB962C8B-B14F-4D97-AF65-F5344CB8AC3E}">
        <p14:creationId xmlns:p14="http://schemas.microsoft.com/office/powerpoint/2010/main" val="1053840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072FC87-9FE7-4D8E-872B-8FAF80AAD7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627CEC0-150D-4C9A-AE6E-07DD4D98D9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C6C2110-C12B-4649-9958-98318AD37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173CD9-1D14-45B6-96DD-4BCF077901A8}" type="datetimeFigureOut">
              <a:rPr lang="en-IN" smtClean="0"/>
              <a:t>19-07-2022</a:t>
            </a:fld>
            <a:endParaRPr lang="en-IN"/>
          </a:p>
        </p:txBody>
      </p:sp>
      <p:sp>
        <p:nvSpPr>
          <p:cNvPr id="5" name="Footer Placeholder 4">
            <a:extLst>
              <a:ext uri="{FF2B5EF4-FFF2-40B4-BE49-F238E27FC236}">
                <a16:creationId xmlns="" xmlns:a16="http://schemas.microsoft.com/office/drawing/2014/main" id="{0965C5AE-17E0-4EED-A8FC-CC54DFE8D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7ED33384-9939-42CC-A4DD-246789115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78591-DB1E-4C78-AA95-A536D7AD0316}" type="slidenum">
              <a:rPr lang="en-IN" smtClean="0"/>
              <a:t>‹#›</a:t>
            </a:fld>
            <a:endParaRPr lang="en-IN"/>
          </a:p>
        </p:txBody>
      </p:sp>
    </p:spTree>
    <p:extLst>
      <p:ext uri="{BB962C8B-B14F-4D97-AF65-F5344CB8AC3E}">
        <p14:creationId xmlns:p14="http://schemas.microsoft.com/office/powerpoint/2010/main" val="1260991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customXml" Target="../ink/ink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6E945F-6D5D-4CA8-BF14-4C14FE38DEA4}"/>
              </a:ext>
            </a:extLst>
          </p:cNvPr>
          <p:cNvSpPr>
            <a:spLocks noGrp="1"/>
          </p:cNvSpPr>
          <p:nvPr>
            <p:ph type="ctrTitle"/>
          </p:nvPr>
        </p:nvSpPr>
        <p:spPr/>
        <p:txBody>
          <a:bodyPr>
            <a:normAutofit/>
          </a:bodyPr>
          <a:lstStyle/>
          <a:p>
            <a:r>
              <a:rPr lang="en-IN" sz="3600" b="0" i="0" dirty="0">
                <a:solidFill>
                  <a:srgbClr val="000000"/>
                </a:solidFill>
                <a:effectLst/>
                <a:latin typeface="Times-Roman"/>
              </a:rPr>
              <a:t>DYNAMIC PROGRAMMING</a:t>
            </a:r>
            <a:r>
              <a:rPr lang="en-IN" sz="3600" dirty="0"/>
              <a:t> </a:t>
            </a:r>
          </a:p>
        </p:txBody>
      </p:sp>
    </p:spTree>
    <p:extLst>
      <p:ext uri="{BB962C8B-B14F-4D97-AF65-F5344CB8AC3E}">
        <p14:creationId xmlns:p14="http://schemas.microsoft.com/office/powerpoint/2010/main" val="1547493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CFC5E1-8058-4761-BC88-4F2584B14C81}"/>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0FC5B031-09B5-4003-86C1-DBEDDFE838EF}"/>
              </a:ext>
            </a:extLst>
          </p:cNvPr>
          <p:cNvPicPr>
            <a:picLocks noGrp="1" noChangeAspect="1"/>
          </p:cNvPicPr>
          <p:nvPr>
            <p:ph idx="1"/>
          </p:nvPr>
        </p:nvPicPr>
        <p:blipFill>
          <a:blip r:embed="rId2"/>
          <a:stretch>
            <a:fillRect/>
          </a:stretch>
        </p:blipFill>
        <p:spPr>
          <a:xfrm>
            <a:off x="838200" y="2004756"/>
            <a:ext cx="10515600" cy="3993075"/>
          </a:xfrm>
        </p:spPr>
      </p:pic>
    </p:spTree>
    <p:extLst>
      <p:ext uri="{BB962C8B-B14F-4D97-AF65-F5344CB8AC3E}">
        <p14:creationId xmlns:p14="http://schemas.microsoft.com/office/powerpoint/2010/main" val="39365421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FAF621-DE30-4E2E-AC3C-B71EE0B5F9E9}"/>
              </a:ext>
            </a:extLst>
          </p:cNvPr>
          <p:cNvSpPr>
            <a:spLocks noGrp="1"/>
          </p:cNvSpPr>
          <p:nvPr>
            <p:ph type="title"/>
          </p:nvPr>
        </p:nvSpPr>
        <p:spPr>
          <a:xfrm>
            <a:off x="838200" y="365125"/>
            <a:ext cx="10515600" cy="1077595"/>
          </a:xfrm>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11" name="Content Placeholder 10">
            <a:extLst>
              <a:ext uri="{FF2B5EF4-FFF2-40B4-BE49-F238E27FC236}">
                <a16:creationId xmlns="" xmlns:a16="http://schemas.microsoft.com/office/drawing/2014/main" id="{F4CBD046-3A5A-4E53-BA33-C3648C08B94A}"/>
              </a:ext>
            </a:extLst>
          </p:cNvPr>
          <p:cNvPicPr>
            <a:picLocks noGrp="1" noChangeAspect="1"/>
          </p:cNvPicPr>
          <p:nvPr>
            <p:ph idx="1"/>
          </p:nvPr>
        </p:nvPicPr>
        <p:blipFill>
          <a:blip r:embed="rId2"/>
          <a:stretch>
            <a:fillRect/>
          </a:stretch>
        </p:blipFill>
        <p:spPr>
          <a:xfrm>
            <a:off x="1176849" y="1602104"/>
            <a:ext cx="9846751" cy="4982863"/>
          </a:xfr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21280" y="4876920"/>
              <a:ext cx="25560" cy="133560"/>
            </p14:xfrm>
          </p:contentPart>
        </mc:Choice>
        <mc:Fallback xmlns="">
          <p:pic>
            <p:nvPicPr>
              <p:cNvPr id="3" name="Ink 2"/>
              <p:cNvPicPr/>
              <p:nvPr/>
            </p:nvPicPr>
            <p:blipFill>
              <a:blip r:embed="rId4"/>
              <a:stretch>
                <a:fillRect/>
              </a:stretch>
            </p:blipFill>
            <p:spPr>
              <a:xfrm>
                <a:off x="4111920" y="4867560"/>
                <a:ext cx="44280" cy="152280"/>
              </a:xfrm>
              <a:prstGeom prst="rect">
                <a:avLst/>
              </a:prstGeom>
            </p:spPr>
          </p:pic>
        </mc:Fallback>
      </mc:AlternateContent>
    </p:spTree>
    <p:extLst>
      <p:ext uri="{BB962C8B-B14F-4D97-AF65-F5344CB8AC3E}">
        <p14:creationId xmlns:p14="http://schemas.microsoft.com/office/powerpoint/2010/main" val="697439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A47A33-3FCE-476B-ADC2-EDC03C5E587C}"/>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72253645-8019-4D8D-B259-FFA30596E70D}"/>
              </a:ext>
            </a:extLst>
          </p:cNvPr>
          <p:cNvPicPr>
            <a:picLocks noGrp="1" noChangeAspect="1"/>
          </p:cNvPicPr>
          <p:nvPr>
            <p:ph idx="1"/>
          </p:nvPr>
        </p:nvPicPr>
        <p:blipFill>
          <a:blip r:embed="rId2"/>
          <a:stretch>
            <a:fillRect/>
          </a:stretch>
        </p:blipFill>
        <p:spPr>
          <a:xfrm>
            <a:off x="1157167" y="1690688"/>
            <a:ext cx="6887919" cy="5048133"/>
          </a:xfrm>
        </p:spPr>
      </p:pic>
      <p:pic>
        <p:nvPicPr>
          <p:cNvPr id="7" name="Picture 6">
            <a:extLst>
              <a:ext uri="{FF2B5EF4-FFF2-40B4-BE49-F238E27FC236}">
                <a16:creationId xmlns="" xmlns:a16="http://schemas.microsoft.com/office/drawing/2014/main" id="{35657495-C617-4523-BEAA-1C455BF36767}"/>
              </a:ext>
            </a:extLst>
          </p:cNvPr>
          <p:cNvPicPr>
            <a:picLocks noChangeAspect="1"/>
          </p:cNvPicPr>
          <p:nvPr/>
        </p:nvPicPr>
        <p:blipFill>
          <a:blip r:embed="rId3"/>
          <a:stretch>
            <a:fillRect/>
          </a:stretch>
        </p:blipFill>
        <p:spPr>
          <a:xfrm>
            <a:off x="8134538" y="3281480"/>
            <a:ext cx="3664945" cy="335424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73120" y="5448240"/>
              <a:ext cx="1632240" cy="6840"/>
            </p14:xfrm>
          </p:contentPart>
        </mc:Choice>
        <mc:Fallback xmlns="">
          <p:pic>
            <p:nvPicPr>
              <p:cNvPr id="3" name="Ink 2"/>
              <p:cNvPicPr/>
              <p:nvPr/>
            </p:nvPicPr>
            <p:blipFill>
              <a:blip r:embed="rId5"/>
              <a:stretch>
                <a:fillRect/>
              </a:stretch>
            </p:blipFill>
            <p:spPr>
              <a:xfrm>
                <a:off x="1463760" y="5438880"/>
                <a:ext cx="1650960" cy="25560"/>
              </a:xfrm>
              <a:prstGeom prst="rect">
                <a:avLst/>
              </a:prstGeom>
            </p:spPr>
          </p:pic>
        </mc:Fallback>
      </mc:AlternateContent>
    </p:spTree>
    <p:extLst>
      <p:ext uri="{BB962C8B-B14F-4D97-AF65-F5344CB8AC3E}">
        <p14:creationId xmlns:p14="http://schemas.microsoft.com/office/powerpoint/2010/main" val="4033301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72D6CB-FEAA-4F16-9EFC-A9B318767E69}"/>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6983A05E-A646-40FE-BE46-F799354D2D2A}"/>
              </a:ext>
            </a:extLst>
          </p:cNvPr>
          <p:cNvPicPr>
            <a:picLocks noGrp="1" noChangeAspect="1"/>
          </p:cNvPicPr>
          <p:nvPr>
            <p:ph idx="1"/>
          </p:nvPr>
        </p:nvPicPr>
        <p:blipFill>
          <a:blip r:embed="rId2"/>
          <a:stretch>
            <a:fillRect/>
          </a:stretch>
        </p:blipFill>
        <p:spPr>
          <a:xfrm>
            <a:off x="1746802" y="2207695"/>
            <a:ext cx="8420100" cy="2990850"/>
          </a:xfrm>
        </p:spPr>
      </p:pic>
      <p:sp>
        <p:nvSpPr>
          <p:cNvPr id="6" name="Multiplication Sign 5">
            <a:extLst>
              <a:ext uri="{FF2B5EF4-FFF2-40B4-BE49-F238E27FC236}">
                <a16:creationId xmlns="" xmlns:a16="http://schemas.microsoft.com/office/drawing/2014/main" id="{A23D1FC3-AED5-4530-AA91-1EA04463F2AD}"/>
              </a:ext>
            </a:extLst>
          </p:cNvPr>
          <p:cNvSpPr/>
          <p:nvPr/>
        </p:nvSpPr>
        <p:spPr>
          <a:xfrm>
            <a:off x="2932044" y="3180522"/>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Multiplication Sign 6">
            <a:extLst>
              <a:ext uri="{FF2B5EF4-FFF2-40B4-BE49-F238E27FC236}">
                <a16:creationId xmlns="" xmlns:a16="http://schemas.microsoft.com/office/drawing/2014/main" id="{DA2F64DA-4B80-42E9-B13E-50CB034B0DF8}"/>
              </a:ext>
            </a:extLst>
          </p:cNvPr>
          <p:cNvSpPr/>
          <p:nvPr/>
        </p:nvSpPr>
        <p:spPr>
          <a:xfrm>
            <a:off x="3650977" y="3203715"/>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Multiplication Sign 7">
            <a:extLst>
              <a:ext uri="{FF2B5EF4-FFF2-40B4-BE49-F238E27FC236}">
                <a16:creationId xmlns="" xmlns:a16="http://schemas.microsoft.com/office/drawing/2014/main" id="{AE82DC61-C664-47EB-B22D-28D40588BD03}"/>
              </a:ext>
            </a:extLst>
          </p:cNvPr>
          <p:cNvSpPr/>
          <p:nvPr/>
        </p:nvSpPr>
        <p:spPr>
          <a:xfrm>
            <a:off x="3644347" y="3634410"/>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Multiplication Sign 8">
            <a:extLst>
              <a:ext uri="{FF2B5EF4-FFF2-40B4-BE49-F238E27FC236}">
                <a16:creationId xmlns="" xmlns:a16="http://schemas.microsoft.com/office/drawing/2014/main" id="{740E3E0F-4859-40E4-8953-8304A0B130BC}"/>
              </a:ext>
            </a:extLst>
          </p:cNvPr>
          <p:cNvSpPr/>
          <p:nvPr/>
        </p:nvSpPr>
        <p:spPr>
          <a:xfrm>
            <a:off x="3657597" y="4075047"/>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ultiplication Sign 9">
            <a:extLst>
              <a:ext uri="{FF2B5EF4-FFF2-40B4-BE49-F238E27FC236}">
                <a16:creationId xmlns="" xmlns:a16="http://schemas.microsoft.com/office/drawing/2014/main" id="{083C5A17-91C2-411C-88EB-454CD691D3BC}"/>
              </a:ext>
            </a:extLst>
          </p:cNvPr>
          <p:cNvSpPr/>
          <p:nvPr/>
        </p:nvSpPr>
        <p:spPr>
          <a:xfrm>
            <a:off x="3660912" y="4495797"/>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Multiplication Sign 14">
            <a:extLst>
              <a:ext uri="{FF2B5EF4-FFF2-40B4-BE49-F238E27FC236}">
                <a16:creationId xmlns="" xmlns:a16="http://schemas.microsoft.com/office/drawing/2014/main" id="{28CA8648-24D7-4761-AC4E-2ABB65858BDC}"/>
              </a:ext>
            </a:extLst>
          </p:cNvPr>
          <p:cNvSpPr/>
          <p:nvPr/>
        </p:nvSpPr>
        <p:spPr>
          <a:xfrm>
            <a:off x="4532246" y="3631099"/>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Multiplication Sign 15">
            <a:extLst>
              <a:ext uri="{FF2B5EF4-FFF2-40B4-BE49-F238E27FC236}">
                <a16:creationId xmlns="" xmlns:a16="http://schemas.microsoft.com/office/drawing/2014/main" id="{CC4E1640-ED46-42E9-89CE-7D827C5A8220}"/>
              </a:ext>
            </a:extLst>
          </p:cNvPr>
          <p:cNvSpPr/>
          <p:nvPr/>
        </p:nvSpPr>
        <p:spPr>
          <a:xfrm>
            <a:off x="5300873" y="4075049"/>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 xmlns:a16="http://schemas.microsoft.com/office/drawing/2014/main" id="{330824E0-7F4E-42CD-AE4F-D0BC0FCB0829}"/>
              </a:ext>
            </a:extLst>
          </p:cNvPr>
          <p:cNvSpPr/>
          <p:nvPr/>
        </p:nvSpPr>
        <p:spPr>
          <a:xfrm>
            <a:off x="6096000" y="4495797"/>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 xmlns:a16="http://schemas.microsoft.com/office/drawing/2014/main" id="{B00D9565-4A91-4955-9C21-E6073B99349A}"/>
              </a:ext>
            </a:extLst>
          </p:cNvPr>
          <p:cNvSpPr/>
          <p:nvPr/>
        </p:nvSpPr>
        <p:spPr>
          <a:xfrm>
            <a:off x="6897756" y="3631096"/>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 xmlns:a16="http://schemas.microsoft.com/office/drawing/2014/main" id="{DD1E42CE-744E-4614-9A3A-72CF54DEB01D}"/>
              </a:ext>
            </a:extLst>
          </p:cNvPr>
          <p:cNvSpPr/>
          <p:nvPr/>
        </p:nvSpPr>
        <p:spPr>
          <a:xfrm>
            <a:off x="7641534" y="3631096"/>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 xmlns:a16="http://schemas.microsoft.com/office/drawing/2014/main" id="{F691B450-D024-4911-B489-63A5228574FB}"/>
              </a:ext>
            </a:extLst>
          </p:cNvPr>
          <p:cNvSpPr/>
          <p:nvPr/>
        </p:nvSpPr>
        <p:spPr>
          <a:xfrm>
            <a:off x="9263266" y="3637719"/>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 xmlns:a16="http://schemas.microsoft.com/office/drawing/2014/main" id="{124DB858-23DA-411C-83D9-C76C86493F4B}"/>
              </a:ext>
            </a:extLst>
          </p:cNvPr>
          <p:cNvSpPr/>
          <p:nvPr/>
        </p:nvSpPr>
        <p:spPr>
          <a:xfrm>
            <a:off x="6897756" y="4086829"/>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 xmlns:a16="http://schemas.microsoft.com/office/drawing/2014/main" id="{AB473D37-8A27-4A9D-B30E-7B9E74B62A15}"/>
              </a:ext>
            </a:extLst>
          </p:cNvPr>
          <p:cNvSpPr/>
          <p:nvPr/>
        </p:nvSpPr>
        <p:spPr>
          <a:xfrm>
            <a:off x="9263266" y="4086828"/>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 xmlns:a16="http://schemas.microsoft.com/office/drawing/2014/main" id="{DF1FA127-CE73-48EB-B6F4-22C83184D5C5}"/>
              </a:ext>
            </a:extLst>
          </p:cNvPr>
          <p:cNvSpPr/>
          <p:nvPr/>
        </p:nvSpPr>
        <p:spPr>
          <a:xfrm>
            <a:off x="8541032" y="4086828"/>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Multiplication Sign 23">
            <a:extLst>
              <a:ext uri="{FF2B5EF4-FFF2-40B4-BE49-F238E27FC236}">
                <a16:creationId xmlns="" xmlns:a16="http://schemas.microsoft.com/office/drawing/2014/main" id="{48CC1131-590E-4B14-869A-342F60968030}"/>
              </a:ext>
            </a:extLst>
          </p:cNvPr>
          <p:cNvSpPr/>
          <p:nvPr/>
        </p:nvSpPr>
        <p:spPr>
          <a:xfrm>
            <a:off x="7641534" y="4495797"/>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Multiplication Sign 24">
            <a:extLst>
              <a:ext uri="{FF2B5EF4-FFF2-40B4-BE49-F238E27FC236}">
                <a16:creationId xmlns="" xmlns:a16="http://schemas.microsoft.com/office/drawing/2014/main" id="{9D3AA9B7-5BBB-443D-B009-620DD1C85C45}"/>
              </a:ext>
            </a:extLst>
          </p:cNvPr>
          <p:cNvSpPr/>
          <p:nvPr/>
        </p:nvSpPr>
        <p:spPr>
          <a:xfrm>
            <a:off x="8553443" y="4509429"/>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Multiplication Sign 25">
            <a:extLst>
              <a:ext uri="{FF2B5EF4-FFF2-40B4-BE49-F238E27FC236}">
                <a16:creationId xmlns="" xmlns:a16="http://schemas.microsoft.com/office/drawing/2014/main" id="{3B162063-A6FF-4E2B-9B72-BA98D9B9323B}"/>
              </a:ext>
            </a:extLst>
          </p:cNvPr>
          <p:cNvSpPr/>
          <p:nvPr/>
        </p:nvSpPr>
        <p:spPr>
          <a:xfrm>
            <a:off x="9263266" y="4535937"/>
            <a:ext cx="387626" cy="32799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54952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8C4181-48EC-4E9A-AD11-9DDC64419D85}"/>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C551AD37-B79E-44F1-9571-D5334C2BDBF1}"/>
              </a:ext>
            </a:extLst>
          </p:cNvPr>
          <p:cNvPicPr>
            <a:picLocks noGrp="1" noChangeAspect="1"/>
          </p:cNvPicPr>
          <p:nvPr>
            <p:ph idx="1"/>
          </p:nvPr>
        </p:nvPicPr>
        <p:blipFill>
          <a:blip r:embed="rId2"/>
          <a:stretch>
            <a:fillRect/>
          </a:stretch>
        </p:blipFill>
        <p:spPr>
          <a:xfrm>
            <a:off x="1761726" y="2054225"/>
            <a:ext cx="8668547" cy="4351338"/>
          </a:xfrm>
        </p:spPr>
      </p:pic>
    </p:spTree>
    <p:extLst>
      <p:ext uri="{BB962C8B-B14F-4D97-AF65-F5344CB8AC3E}">
        <p14:creationId xmlns:p14="http://schemas.microsoft.com/office/powerpoint/2010/main" val="3695628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51E6DA-E2AD-4905-93D0-9538409F1D4B}"/>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D45AD10E-79FE-4C73-897C-D0256830436B}"/>
              </a:ext>
            </a:extLst>
          </p:cNvPr>
          <p:cNvPicPr>
            <a:picLocks noGrp="1" noChangeAspect="1"/>
          </p:cNvPicPr>
          <p:nvPr>
            <p:ph idx="1"/>
          </p:nvPr>
        </p:nvPicPr>
        <p:blipFill>
          <a:blip r:embed="rId2"/>
          <a:stretch>
            <a:fillRect/>
          </a:stretch>
        </p:blipFill>
        <p:spPr>
          <a:xfrm>
            <a:off x="1712805" y="1825625"/>
            <a:ext cx="8210637" cy="4667250"/>
          </a:xfrm>
        </p:spPr>
      </p:pic>
    </p:spTree>
    <p:extLst>
      <p:ext uri="{BB962C8B-B14F-4D97-AF65-F5344CB8AC3E}">
        <p14:creationId xmlns:p14="http://schemas.microsoft.com/office/powerpoint/2010/main" val="13105405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098F06-ED59-4F2A-B697-3B00425AF1A7}"/>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FF8890D4-696E-4914-8C9D-AC9E818E17DF}"/>
              </a:ext>
            </a:extLst>
          </p:cNvPr>
          <p:cNvPicPr>
            <a:picLocks noGrp="1" noChangeAspect="1"/>
          </p:cNvPicPr>
          <p:nvPr>
            <p:ph idx="1"/>
          </p:nvPr>
        </p:nvPicPr>
        <p:blipFill>
          <a:blip r:embed="rId2"/>
          <a:stretch>
            <a:fillRect/>
          </a:stretch>
        </p:blipFill>
        <p:spPr>
          <a:xfrm>
            <a:off x="912412" y="1690688"/>
            <a:ext cx="9278068" cy="2677783"/>
          </a:xfrm>
        </p:spPr>
      </p:pic>
      <p:pic>
        <p:nvPicPr>
          <p:cNvPr id="7" name="Picture 6">
            <a:extLst>
              <a:ext uri="{FF2B5EF4-FFF2-40B4-BE49-F238E27FC236}">
                <a16:creationId xmlns="" xmlns:a16="http://schemas.microsoft.com/office/drawing/2014/main" id="{A0A46604-B5AD-4B1E-AC66-C16126AEB104}"/>
              </a:ext>
            </a:extLst>
          </p:cNvPr>
          <p:cNvPicPr>
            <a:picLocks noChangeAspect="1"/>
          </p:cNvPicPr>
          <p:nvPr/>
        </p:nvPicPr>
        <p:blipFill>
          <a:blip r:embed="rId3"/>
          <a:stretch>
            <a:fillRect/>
          </a:stretch>
        </p:blipFill>
        <p:spPr>
          <a:xfrm>
            <a:off x="1051560" y="3909176"/>
            <a:ext cx="10088880" cy="2858019"/>
          </a:xfrm>
          <a:prstGeom prst="rect">
            <a:avLst/>
          </a:prstGeom>
        </p:spPr>
      </p:pic>
    </p:spTree>
    <p:extLst>
      <p:ext uri="{BB962C8B-B14F-4D97-AF65-F5344CB8AC3E}">
        <p14:creationId xmlns:p14="http://schemas.microsoft.com/office/powerpoint/2010/main" val="2016908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B8823E-554C-44E4-8A58-A2697262F49E}"/>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D20F17A9-A756-4B56-B709-6EA4C6FF2AA1}"/>
              </a:ext>
            </a:extLst>
          </p:cNvPr>
          <p:cNvPicPr>
            <a:picLocks noGrp="1" noChangeAspect="1"/>
          </p:cNvPicPr>
          <p:nvPr>
            <p:ph idx="1"/>
          </p:nvPr>
        </p:nvPicPr>
        <p:blipFill>
          <a:blip r:embed="rId2"/>
          <a:stretch>
            <a:fillRect/>
          </a:stretch>
        </p:blipFill>
        <p:spPr>
          <a:xfrm>
            <a:off x="1510954" y="1933575"/>
            <a:ext cx="8477250" cy="2990850"/>
          </a:xfrm>
        </p:spPr>
      </p:pic>
      <p:pic>
        <p:nvPicPr>
          <p:cNvPr id="7" name="Picture 6">
            <a:extLst>
              <a:ext uri="{FF2B5EF4-FFF2-40B4-BE49-F238E27FC236}">
                <a16:creationId xmlns="" xmlns:a16="http://schemas.microsoft.com/office/drawing/2014/main" id="{F1B22135-BC89-433B-A449-03FB628A6390}"/>
              </a:ext>
            </a:extLst>
          </p:cNvPr>
          <p:cNvPicPr>
            <a:picLocks noChangeAspect="1"/>
          </p:cNvPicPr>
          <p:nvPr/>
        </p:nvPicPr>
        <p:blipFill>
          <a:blip r:embed="rId3"/>
          <a:stretch>
            <a:fillRect/>
          </a:stretch>
        </p:blipFill>
        <p:spPr>
          <a:xfrm>
            <a:off x="2036279" y="4833807"/>
            <a:ext cx="7426601" cy="1887668"/>
          </a:xfrm>
          <a:prstGeom prst="rect">
            <a:avLst/>
          </a:prstGeom>
        </p:spPr>
      </p:pic>
    </p:spTree>
    <p:extLst>
      <p:ext uri="{BB962C8B-B14F-4D97-AF65-F5344CB8AC3E}">
        <p14:creationId xmlns:p14="http://schemas.microsoft.com/office/powerpoint/2010/main" val="12609153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C745A5-C426-4721-BF98-6CD6B5786D3A}"/>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88312B54-012A-4F0E-895F-FBFA34155FE4}"/>
              </a:ext>
            </a:extLst>
          </p:cNvPr>
          <p:cNvPicPr>
            <a:picLocks noGrp="1" noChangeAspect="1"/>
          </p:cNvPicPr>
          <p:nvPr>
            <p:ph idx="1"/>
          </p:nvPr>
        </p:nvPicPr>
        <p:blipFill>
          <a:blip r:embed="rId2"/>
          <a:stretch>
            <a:fillRect/>
          </a:stretch>
        </p:blipFill>
        <p:spPr>
          <a:xfrm>
            <a:off x="838200" y="1765275"/>
            <a:ext cx="10515600" cy="2961289"/>
          </a:xfrm>
        </p:spPr>
      </p:pic>
      <p:pic>
        <p:nvPicPr>
          <p:cNvPr id="7" name="Picture 6">
            <a:extLst>
              <a:ext uri="{FF2B5EF4-FFF2-40B4-BE49-F238E27FC236}">
                <a16:creationId xmlns="" xmlns:a16="http://schemas.microsoft.com/office/drawing/2014/main" id="{9E9F5696-FFB6-4C71-B984-778759412DE0}"/>
              </a:ext>
            </a:extLst>
          </p:cNvPr>
          <p:cNvPicPr>
            <a:picLocks noChangeAspect="1"/>
          </p:cNvPicPr>
          <p:nvPr/>
        </p:nvPicPr>
        <p:blipFill>
          <a:blip r:embed="rId3"/>
          <a:stretch>
            <a:fillRect/>
          </a:stretch>
        </p:blipFill>
        <p:spPr>
          <a:xfrm>
            <a:off x="690880" y="5098509"/>
            <a:ext cx="10292080" cy="1555779"/>
          </a:xfrm>
          <a:prstGeom prst="rect">
            <a:avLst/>
          </a:prstGeom>
        </p:spPr>
      </p:pic>
    </p:spTree>
    <p:extLst>
      <p:ext uri="{BB962C8B-B14F-4D97-AF65-F5344CB8AC3E}">
        <p14:creationId xmlns:p14="http://schemas.microsoft.com/office/powerpoint/2010/main" val="4027892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605E02-D9DA-4C18-88FB-224FD1641B0A}"/>
              </a:ext>
            </a:extLst>
          </p:cNvPr>
          <p:cNvSpPr>
            <a:spLocks noGrp="1"/>
          </p:cNvSpPr>
          <p:nvPr>
            <p:ph type="title"/>
          </p:nvPr>
        </p:nvSpPr>
        <p:spPr/>
        <p:txBody>
          <a:bodyPr>
            <a:normAutofit/>
          </a:bodyPr>
          <a:lstStyle/>
          <a:p>
            <a:pPr algn="ctr"/>
            <a:r>
              <a:rPr lang="en-IN" sz="3600" b="1" i="0">
                <a:solidFill>
                  <a:srgbClr val="000000"/>
                </a:solidFill>
                <a:effectLst/>
                <a:latin typeface="Times New Roman" panose="02020603050405020304" pitchFamily="18" charset="0"/>
              </a:rPr>
              <a:t>Travelling Salesperson Problem</a:t>
            </a:r>
            <a:r>
              <a:rPr lang="en-IN" sz="3600"/>
              <a:t> </a:t>
            </a:r>
            <a:endParaRPr lang="en-IN" sz="3600" dirty="0"/>
          </a:p>
        </p:txBody>
      </p:sp>
      <p:pic>
        <p:nvPicPr>
          <p:cNvPr id="5" name="Content Placeholder 4">
            <a:extLst>
              <a:ext uri="{FF2B5EF4-FFF2-40B4-BE49-F238E27FC236}">
                <a16:creationId xmlns="" xmlns:a16="http://schemas.microsoft.com/office/drawing/2014/main" id="{595653FF-B81C-4F23-A237-EC11755F24FC}"/>
              </a:ext>
            </a:extLst>
          </p:cNvPr>
          <p:cNvPicPr>
            <a:picLocks noGrp="1" noChangeAspect="1"/>
          </p:cNvPicPr>
          <p:nvPr>
            <p:ph idx="1"/>
          </p:nvPr>
        </p:nvPicPr>
        <p:blipFill>
          <a:blip r:embed="rId2"/>
          <a:stretch>
            <a:fillRect/>
          </a:stretch>
        </p:blipFill>
        <p:spPr>
          <a:xfrm>
            <a:off x="2619375" y="2277269"/>
            <a:ext cx="6953250" cy="3448050"/>
          </a:xfrm>
        </p:spPr>
      </p:pic>
    </p:spTree>
    <p:extLst>
      <p:ext uri="{BB962C8B-B14F-4D97-AF65-F5344CB8AC3E}">
        <p14:creationId xmlns:p14="http://schemas.microsoft.com/office/powerpoint/2010/main" val="1682878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77A617-912F-4151-9617-4197FC3E83D9}"/>
              </a:ext>
            </a:extLst>
          </p:cNvPr>
          <p:cNvSpPr>
            <a:spLocks noGrp="1"/>
          </p:cNvSpPr>
          <p:nvPr>
            <p:ph type="title"/>
          </p:nvPr>
        </p:nvSpPr>
        <p:spPr/>
        <p:txBody>
          <a:bodyPr>
            <a:normAutofit/>
          </a:bodyPr>
          <a:lstStyle/>
          <a:p>
            <a:pPr algn="ctr"/>
            <a:r>
              <a:rPr lang="en-IN" sz="3600" b="0" i="0" dirty="0">
                <a:solidFill>
                  <a:srgbClr val="000000"/>
                </a:solidFill>
                <a:effectLst/>
                <a:latin typeface="Times-Roman"/>
              </a:rPr>
              <a:t>THE GENERAL METHOD</a:t>
            </a:r>
            <a:r>
              <a:rPr lang="en-IN" sz="3600" dirty="0"/>
              <a:t> </a:t>
            </a:r>
          </a:p>
        </p:txBody>
      </p:sp>
      <p:sp>
        <p:nvSpPr>
          <p:cNvPr id="3" name="Content Placeholder 2">
            <a:extLst>
              <a:ext uri="{FF2B5EF4-FFF2-40B4-BE49-F238E27FC236}">
                <a16:creationId xmlns="" xmlns:a16="http://schemas.microsoft.com/office/drawing/2014/main" id="{6A00A59A-612D-4E1A-A12C-69DBA2E9B735}"/>
              </a:ext>
            </a:extLst>
          </p:cNvPr>
          <p:cNvSpPr>
            <a:spLocks noGrp="1"/>
          </p:cNvSpPr>
          <p:nvPr>
            <p:ph idx="1"/>
          </p:nvPr>
        </p:nvSpPr>
        <p:spPr/>
        <p:txBody>
          <a:bodyPr>
            <a:normAutofit/>
          </a:bodyPr>
          <a:lstStyle/>
          <a:p>
            <a:pPr algn="just">
              <a:lnSpc>
                <a:spcPct val="150000"/>
              </a:lnSpc>
            </a:pPr>
            <a:r>
              <a:rPr lang="en-US" sz="2400" b="0" i="0" dirty="0">
                <a:solidFill>
                  <a:srgbClr val="000000"/>
                </a:solidFill>
                <a:effectLst/>
                <a:latin typeface="Times-Roman"/>
              </a:rPr>
              <a:t>Dynamic Programming is an algorithm design method that can be used when the solution to a problem may be viewed as the result of a </a:t>
            </a:r>
            <a:r>
              <a:rPr lang="en-US" sz="2400" b="1" i="0" dirty="0">
                <a:solidFill>
                  <a:srgbClr val="000000"/>
                </a:solidFill>
                <a:effectLst/>
                <a:latin typeface="Times-Roman"/>
              </a:rPr>
              <a:t>sequence of decisions</a:t>
            </a:r>
            <a:r>
              <a:rPr lang="en-US" sz="2400" b="0" i="0" dirty="0">
                <a:solidFill>
                  <a:srgbClr val="000000"/>
                </a:solidFill>
                <a:effectLst/>
                <a:latin typeface="Times-Roman"/>
              </a:rPr>
              <a:t>.</a:t>
            </a:r>
          </a:p>
          <a:p>
            <a:pPr algn="just">
              <a:lnSpc>
                <a:spcPct val="150000"/>
              </a:lnSpc>
            </a:pPr>
            <a:endParaRPr lang="en-US" sz="2400" dirty="0">
              <a:solidFill>
                <a:srgbClr val="000000"/>
              </a:solidFill>
              <a:latin typeface="Times-Roman"/>
            </a:endParaRPr>
          </a:p>
          <a:p>
            <a:pPr algn="just">
              <a:lnSpc>
                <a:spcPct val="150000"/>
              </a:lnSpc>
            </a:pPr>
            <a:r>
              <a:rPr lang="en-US" sz="2400" dirty="0">
                <a:solidFill>
                  <a:srgbClr val="000000"/>
                </a:solidFill>
                <a:latin typeface="Times-Roman"/>
              </a:rPr>
              <a:t>A</a:t>
            </a:r>
            <a:r>
              <a:rPr lang="en-US" sz="2400" b="0" i="0" dirty="0">
                <a:solidFill>
                  <a:srgbClr val="000000"/>
                </a:solidFill>
                <a:effectLst/>
                <a:latin typeface="Times-Roman"/>
              </a:rPr>
              <a:t>n optimal sequence of decisions may be found by making the decisions one at a time and never making an erroneous decision. This is true for all problems solvable by the greedy method. </a:t>
            </a:r>
            <a:endParaRPr lang="en-IN" sz="2400" dirty="0"/>
          </a:p>
        </p:txBody>
      </p:sp>
    </p:spTree>
    <p:extLst>
      <p:ext uri="{BB962C8B-B14F-4D97-AF65-F5344CB8AC3E}">
        <p14:creationId xmlns:p14="http://schemas.microsoft.com/office/powerpoint/2010/main" val="30205180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E5FF07-F31D-4CB2-8CA4-BA22F50A7C4E}"/>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C931BCAE-8DE3-4155-8423-387DF0330F45}"/>
              </a:ext>
            </a:extLst>
          </p:cNvPr>
          <p:cNvPicPr>
            <a:picLocks noGrp="1" noChangeAspect="1"/>
          </p:cNvPicPr>
          <p:nvPr>
            <p:ph idx="1"/>
          </p:nvPr>
        </p:nvPicPr>
        <p:blipFill>
          <a:blip r:embed="rId2"/>
          <a:stretch>
            <a:fillRect/>
          </a:stretch>
        </p:blipFill>
        <p:spPr>
          <a:xfrm>
            <a:off x="3239606" y="1514384"/>
            <a:ext cx="5712788" cy="5343616"/>
          </a:xfrm>
        </p:spPr>
      </p:pic>
    </p:spTree>
    <p:extLst>
      <p:ext uri="{BB962C8B-B14F-4D97-AF65-F5344CB8AC3E}">
        <p14:creationId xmlns:p14="http://schemas.microsoft.com/office/powerpoint/2010/main" val="3866109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F3F46A-30B3-46DC-84C3-4E4A84677212}"/>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C732FFB4-C62A-4C92-AB35-E2CE542EB997}"/>
              </a:ext>
            </a:extLst>
          </p:cNvPr>
          <p:cNvPicPr>
            <a:picLocks noGrp="1" noChangeAspect="1"/>
          </p:cNvPicPr>
          <p:nvPr>
            <p:ph idx="1"/>
          </p:nvPr>
        </p:nvPicPr>
        <p:blipFill>
          <a:blip r:embed="rId2"/>
          <a:stretch>
            <a:fillRect/>
          </a:stretch>
        </p:blipFill>
        <p:spPr>
          <a:xfrm>
            <a:off x="675861" y="2344344"/>
            <a:ext cx="10836966" cy="2793729"/>
          </a:xfrm>
        </p:spPr>
      </p:pic>
    </p:spTree>
    <p:extLst>
      <p:ext uri="{BB962C8B-B14F-4D97-AF65-F5344CB8AC3E}">
        <p14:creationId xmlns:p14="http://schemas.microsoft.com/office/powerpoint/2010/main" val="22628431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9BC84-38BF-4F53-B20C-5CFFD01DBFA5}"/>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BC1CDB7D-0DAC-49B8-B86F-C3E5740C0032}"/>
              </a:ext>
            </a:extLst>
          </p:cNvPr>
          <p:cNvPicPr>
            <a:picLocks noGrp="1" noChangeAspect="1"/>
          </p:cNvPicPr>
          <p:nvPr>
            <p:ph idx="1"/>
          </p:nvPr>
        </p:nvPicPr>
        <p:blipFill>
          <a:blip r:embed="rId2"/>
          <a:stretch>
            <a:fillRect/>
          </a:stretch>
        </p:blipFill>
        <p:spPr>
          <a:xfrm>
            <a:off x="838200" y="2015421"/>
            <a:ext cx="10515600" cy="3971745"/>
          </a:xfrm>
        </p:spPr>
      </p:pic>
    </p:spTree>
    <p:extLst>
      <p:ext uri="{BB962C8B-B14F-4D97-AF65-F5344CB8AC3E}">
        <p14:creationId xmlns:p14="http://schemas.microsoft.com/office/powerpoint/2010/main" val="79932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6A1E12-C3EF-4489-B69C-48DC8CF6FDA6}"/>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0C026DD9-A6C1-40E3-B546-3891EDC00918}"/>
              </a:ext>
            </a:extLst>
          </p:cNvPr>
          <p:cNvPicPr>
            <a:picLocks noGrp="1" noChangeAspect="1"/>
          </p:cNvPicPr>
          <p:nvPr>
            <p:ph idx="1"/>
          </p:nvPr>
        </p:nvPicPr>
        <p:blipFill>
          <a:blip r:embed="rId2"/>
          <a:stretch>
            <a:fillRect/>
          </a:stretch>
        </p:blipFill>
        <p:spPr>
          <a:xfrm>
            <a:off x="768626" y="2008386"/>
            <a:ext cx="10515600" cy="2614213"/>
          </a:xfrm>
        </p:spPr>
      </p:pic>
      <p:pic>
        <p:nvPicPr>
          <p:cNvPr id="7" name="Picture 6">
            <a:extLst>
              <a:ext uri="{FF2B5EF4-FFF2-40B4-BE49-F238E27FC236}">
                <a16:creationId xmlns="" xmlns:a16="http://schemas.microsoft.com/office/drawing/2014/main" id="{5F7C0F8A-9F8E-4D0B-B704-6111A25C6462}"/>
              </a:ext>
            </a:extLst>
          </p:cNvPr>
          <p:cNvPicPr>
            <a:picLocks noChangeAspect="1"/>
          </p:cNvPicPr>
          <p:nvPr/>
        </p:nvPicPr>
        <p:blipFill>
          <a:blip r:embed="rId3"/>
          <a:stretch>
            <a:fillRect/>
          </a:stretch>
        </p:blipFill>
        <p:spPr>
          <a:xfrm>
            <a:off x="2667000" y="5572224"/>
            <a:ext cx="6858000" cy="723900"/>
          </a:xfrm>
          <a:prstGeom prst="rect">
            <a:avLst/>
          </a:prstGeom>
        </p:spPr>
      </p:pic>
    </p:spTree>
    <p:extLst>
      <p:ext uri="{BB962C8B-B14F-4D97-AF65-F5344CB8AC3E}">
        <p14:creationId xmlns:p14="http://schemas.microsoft.com/office/powerpoint/2010/main" val="415159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80F792-44D9-4F47-BE58-702FCE1CC163}"/>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01D4CCE8-8FDD-4EC0-BF57-94C89458FAC4}"/>
              </a:ext>
            </a:extLst>
          </p:cNvPr>
          <p:cNvPicPr>
            <a:picLocks noGrp="1" noChangeAspect="1"/>
          </p:cNvPicPr>
          <p:nvPr>
            <p:ph idx="1"/>
          </p:nvPr>
        </p:nvPicPr>
        <p:blipFill>
          <a:blip r:embed="rId2"/>
          <a:stretch>
            <a:fillRect/>
          </a:stretch>
        </p:blipFill>
        <p:spPr>
          <a:xfrm>
            <a:off x="1033670" y="1825624"/>
            <a:ext cx="9474208" cy="4779781"/>
          </a:xfrm>
        </p:spPr>
      </p:pic>
    </p:spTree>
    <p:extLst>
      <p:ext uri="{BB962C8B-B14F-4D97-AF65-F5344CB8AC3E}">
        <p14:creationId xmlns:p14="http://schemas.microsoft.com/office/powerpoint/2010/main" val="99839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8E483A-6E2C-428F-9E04-1D8BFF5E4036}"/>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9AB6FDB7-1341-447F-8B05-35DCCE859220}"/>
              </a:ext>
            </a:extLst>
          </p:cNvPr>
          <p:cNvPicPr>
            <a:picLocks noGrp="1" noChangeAspect="1"/>
          </p:cNvPicPr>
          <p:nvPr>
            <p:ph idx="1"/>
          </p:nvPr>
        </p:nvPicPr>
        <p:blipFill>
          <a:blip r:embed="rId2"/>
          <a:stretch>
            <a:fillRect/>
          </a:stretch>
        </p:blipFill>
        <p:spPr>
          <a:xfrm>
            <a:off x="1992243" y="1577146"/>
            <a:ext cx="8235121" cy="5244747"/>
          </a:xfrm>
        </p:spPr>
      </p:pic>
    </p:spTree>
    <p:extLst>
      <p:ext uri="{BB962C8B-B14F-4D97-AF65-F5344CB8AC3E}">
        <p14:creationId xmlns:p14="http://schemas.microsoft.com/office/powerpoint/2010/main" val="292952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A9F529C3-C941-49FD-8C67-82F134F64BD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20586029-32A0-47E5-9AEC-AE3ABA6B9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able&#10;&#10;Description automatically generated with medium confidence">
            <a:extLst>
              <a:ext uri="{FF2B5EF4-FFF2-40B4-BE49-F238E27FC236}">
                <a16:creationId xmlns="" xmlns:a16="http://schemas.microsoft.com/office/drawing/2014/main" id="{BFEBA6C1-135A-4605-A2F1-6E4434AF8790}"/>
              </a:ext>
            </a:extLst>
          </p:cNvPr>
          <p:cNvPicPr>
            <a:picLocks noChangeAspect="1"/>
          </p:cNvPicPr>
          <p:nvPr/>
        </p:nvPicPr>
        <p:blipFill>
          <a:blip r:embed="rId2"/>
          <a:stretch>
            <a:fillRect/>
          </a:stretch>
        </p:blipFill>
        <p:spPr>
          <a:xfrm>
            <a:off x="643467" y="874299"/>
            <a:ext cx="5294716" cy="5109400"/>
          </a:xfrm>
          <a:prstGeom prst="rect">
            <a:avLst/>
          </a:prstGeom>
        </p:spPr>
      </p:pic>
      <p:cxnSp>
        <p:nvCxnSpPr>
          <p:cNvPr id="18" name="Straight Connector 17">
            <a:extLst>
              <a:ext uri="{FF2B5EF4-FFF2-40B4-BE49-F238E27FC236}">
                <a16:creationId xmlns="" xmlns:a16="http://schemas.microsoft.com/office/drawing/2014/main" id="{8C730EAB-A532-4295-A302-FB4B90DB9F5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ble&#10;&#10;Description automatically generated with medium confidence">
            <a:extLst>
              <a:ext uri="{FF2B5EF4-FFF2-40B4-BE49-F238E27FC236}">
                <a16:creationId xmlns="" xmlns:a16="http://schemas.microsoft.com/office/drawing/2014/main" id="{8FA3183E-C75B-4A2A-B192-E8AA46406108}"/>
              </a:ext>
            </a:extLst>
          </p:cNvPr>
          <p:cNvPicPr>
            <a:picLocks noGrp="1" noChangeAspect="1"/>
          </p:cNvPicPr>
          <p:nvPr>
            <p:ph idx="1"/>
          </p:nvPr>
        </p:nvPicPr>
        <p:blipFill>
          <a:blip r:embed="rId3"/>
          <a:stretch>
            <a:fillRect/>
          </a:stretch>
        </p:blipFill>
        <p:spPr>
          <a:xfrm>
            <a:off x="7023127" y="551033"/>
            <a:ext cx="3598114" cy="5826907"/>
          </a:xfrm>
          <a:prstGeom prst="rect">
            <a:avLst/>
          </a:prstGeom>
        </p:spPr>
      </p:pic>
    </p:spTree>
    <p:extLst>
      <p:ext uri="{BB962C8B-B14F-4D97-AF65-F5344CB8AC3E}">
        <p14:creationId xmlns:p14="http://schemas.microsoft.com/office/powerpoint/2010/main" val="1160462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42E1C5-B019-4CA3-90FD-2ED41FEA04EC}"/>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41AB8C93-2F2F-420E-9B2C-A0DEDA5B38D2}"/>
              </a:ext>
            </a:extLst>
          </p:cNvPr>
          <p:cNvPicPr>
            <a:picLocks noGrp="1" noChangeAspect="1"/>
          </p:cNvPicPr>
          <p:nvPr>
            <p:ph idx="1"/>
          </p:nvPr>
        </p:nvPicPr>
        <p:blipFill>
          <a:blip r:embed="rId2"/>
          <a:stretch>
            <a:fillRect/>
          </a:stretch>
        </p:blipFill>
        <p:spPr>
          <a:xfrm>
            <a:off x="1597095" y="1825625"/>
            <a:ext cx="8997810" cy="4351338"/>
          </a:xfrm>
        </p:spPr>
      </p:pic>
    </p:spTree>
    <p:extLst>
      <p:ext uri="{BB962C8B-B14F-4D97-AF65-F5344CB8AC3E}">
        <p14:creationId xmlns:p14="http://schemas.microsoft.com/office/powerpoint/2010/main" val="468233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914490-D8AF-48E9-9ACC-D446E49DB7FF}"/>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D8D3202A-1B49-40E6-9C85-BA035F84FCAF}"/>
              </a:ext>
            </a:extLst>
          </p:cNvPr>
          <p:cNvPicPr>
            <a:picLocks noGrp="1" noChangeAspect="1"/>
          </p:cNvPicPr>
          <p:nvPr>
            <p:ph idx="1"/>
          </p:nvPr>
        </p:nvPicPr>
        <p:blipFill>
          <a:blip r:embed="rId2"/>
          <a:stretch>
            <a:fillRect/>
          </a:stretch>
        </p:blipFill>
        <p:spPr>
          <a:xfrm>
            <a:off x="2110188" y="1690688"/>
            <a:ext cx="7242396" cy="5059511"/>
          </a:xfrm>
        </p:spPr>
      </p:pic>
    </p:spTree>
    <p:extLst>
      <p:ext uri="{BB962C8B-B14F-4D97-AF65-F5344CB8AC3E}">
        <p14:creationId xmlns:p14="http://schemas.microsoft.com/office/powerpoint/2010/main" val="171726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3CBE0E-D389-47A8-A932-D76B4D9F314F}"/>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E9B772B5-548D-4B8A-A3AC-EC608290425F}"/>
              </a:ext>
            </a:extLst>
          </p:cNvPr>
          <p:cNvPicPr>
            <a:picLocks noGrp="1" noChangeAspect="1"/>
          </p:cNvPicPr>
          <p:nvPr>
            <p:ph idx="1"/>
          </p:nvPr>
        </p:nvPicPr>
        <p:blipFill>
          <a:blip r:embed="rId2"/>
          <a:stretch>
            <a:fillRect/>
          </a:stretch>
        </p:blipFill>
        <p:spPr>
          <a:xfrm>
            <a:off x="957470" y="1649288"/>
            <a:ext cx="9866243" cy="3728714"/>
          </a:xfrm>
        </p:spPr>
      </p:pic>
      <p:pic>
        <p:nvPicPr>
          <p:cNvPr id="7" name="Picture 6">
            <a:extLst>
              <a:ext uri="{FF2B5EF4-FFF2-40B4-BE49-F238E27FC236}">
                <a16:creationId xmlns="" xmlns:a16="http://schemas.microsoft.com/office/drawing/2014/main" id="{D75A8AAB-DC06-4D66-92CF-5F8322310DC4}"/>
              </a:ext>
            </a:extLst>
          </p:cNvPr>
          <p:cNvPicPr>
            <a:picLocks noChangeAspect="1"/>
          </p:cNvPicPr>
          <p:nvPr/>
        </p:nvPicPr>
        <p:blipFill>
          <a:blip r:embed="rId3"/>
          <a:stretch>
            <a:fillRect/>
          </a:stretch>
        </p:blipFill>
        <p:spPr>
          <a:xfrm>
            <a:off x="814388" y="5378002"/>
            <a:ext cx="9432856" cy="1479997"/>
          </a:xfrm>
          <a:prstGeom prst="rect">
            <a:avLst/>
          </a:prstGeom>
        </p:spPr>
      </p:pic>
    </p:spTree>
    <p:extLst>
      <p:ext uri="{BB962C8B-B14F-4D97-AF65-F5344CB8AC3E}">
        <p14:creationId xmlns:p14="http://schemas.microsoft.com/office/powerpoint/2010/main" val="2305148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BDE20C-C9B0-4AA8-9B8F-77D0545B768F}"/>
              </a:ext>
            </a:extLst>
          </p:cNvPr>
          <p:cNvSpPr>
            <a:spLocks noGrp="1"/>
          </p:cNvSpPr>
          <p:nvPr>
            <p:ph type="title"/>
          </p:nvPr>
        </p:nvSpPr>
        <p:spPr/>
        <p:txBody>
          <a:bodyPr>
            <a:normAutofit/>
          </a:bodyPr>
          <a:lstStyle/>
          <a:p>
            <a:pPr algn="ctr"/>
            <a:r>
              <a:rPr lang="en-IN" sz="3600" b="0" i="0" dirty="0">
                <a:solidFill>
                  <a:srgbClr val="000000"/>
                </a:solidFill>
                <a:effectLst/>
                <a:latin typeface="Times-Roman"/>
              </a:rPr>
              <a:t>THE GENERAL METHOD</a:t>
            </a:r>
            <a:r>
              <a:rPr lang="en-IN" sz="3600" dirty="0"/>
              <a:t> </a:t>
            </a:r>
          </a:p>
        </p:txBody>
      </p:sp>
      <p:sp>
        <p:nvSpPr>
          <p:cNvPr id="3" name="Content Placeholder 2">
            <a:extLst>
              <a:ext uri="{FF2B5EF4-FFF2-40B4-BE49-F238E27FC236}">
                <a16:creationId xmlns="" xmlns:a16="http://schemas.microsoft.com/office/drawing/2014/main" id="{A436140A-66BF-4F48-A08A-445D2FBA653A}"/>
              </a:ext>
            </a:extLst>
          </p:cNvPr>
          <p:cNvSpPr>
            <a:spLocks noGrp="1"/>
          </p:cNvSpPr>
          <p:nvPr>
            <p:ph idx="1"/>
          </p:nvPr>
        </p:nvSpPr>
        <p:spPr/>
        <p:txBody>
          <a:bodyPr>
            <a:normAutofit/>
          </a:bodyPr>
          <a:lstStyle/>
          <a:p>
            <a:pPr algn="just">
              <a:lnSpc>
                <a:spcPct val="150000"/>
              </a:lnSpc>
            </a:pPr>
            <a:r>
              <a:rPr lang="en-US" sz="2400" dirty="0">
                <a:solidFill>
                  <a:srgbClr val="000000"/>
                </a:solidFill>
                <a:latin typeface="Times-Roman"/>
              </a:rPr>
              <a:t>T</a:t>
            </a:r>
            <a:r>
              <a:rPr lang="en-US" sz="2400" b="0" i="0" dirty="0">
                <a:solidFill>
                  <a:srgbClr val="000000"/>
                </a:solidFill>
                <a:effectLst/>
                <a:latin typeface="Times-Roman"/>
              </a:rPr>
              <a:t>ry out all possible decision sequences. We could enumerate all decision</a:t>
            </a:r>
            <a:br>
              <a:rPr lang="en-US" sz="2400" b="0" i="0" dirty="0">
                <a:solidFill>
                  <a:srgbClr val="000000"/>
                </a:solidFill>
                <a:effectLst/>
                <a:latin typeface="Times-Roman"/>
              </a:rPr>
            </a:br>
            <a:r>
              <a:rPr lang="en-US" sz="2400" b="0" i="0" dirty="0">
                <a:solidFill>
                  <a:srgbClr val="000000"/>
                </a:solidFill>
                <a:effectLst/>
                <a:latin typeface="Times-Roman"/>
              </a:rPr>
              <a:t>sequences and then pick out the best. </a:t>
            </a:r>
          </a:p>
          <a:p>
            <a:pPr>
              <a:lnSpc>
                <a:spcPct val="150000"/>
              </a:lnSpc>
            </a:pPr>
            <a:endParaRPr lang="en-US" sz="2400" b="0" i="0" dirty="0">
              <a:solidFill>
                <a:srgbClr val="000000"/>
              </a:solidFill>
              <a:effectLst/>
              <a:latin typeface="Times-Roman"/>
            </a:endParaRPr>
          </a:p>
          <a:p>
            <a:pPr>
              <a:lnSpc>
                <a:spcPct val="150000"/>
              </a:lnSpc>
            </a:pPr>
            <a:r>
              <a:rPr lang="en-US" sz="2400" b="0" i="0" dirty="0">
                <a:solidFill>
                  <a:srgbClr val="000000"/>
                </a:solidFill>
                <a:effectLst/>
                <a:latin typeface="Times-Roman"/>
              </a:rPr>
              <a:t>In dynamic programming an optimal sequence of decisions is arrived at by making explicit appeal to the </a:t>
            </a:r>
            <a:r>
              <a:rPr lang="en-US" sz="2400" b="1" i="1" dirty="0">
                <a:solidFill>
                  <a:srgbClr val="000000"/>
                </a:solidFill>
                <a:effectLst/>
                <a:latin typeface="Times-Italic"/>
              </a:rPr>
              <a:t>Principle of Optimality.</a:t>
            </a:r>
            <a:r>
              <a:rPr lang="en-US" sz="2400" b="1" dirty="0"/>
              <a:t> </a:t>
            </a:r>
            <a:endParaRPr lang="en-IN" sz="2400" b="1" dirty="0"/>
          </a:p>
        </p:txBody>
      </p:sp>
    </p:spTree>
    <p:extLst>
      <p:ext uri="{BB962C8B-B14F-4D97-AF65-F5344CB8AC3E}">
        <p14:creationId xmlns:p14="http://schemas.microsoft.com/office/powerpoint/2010/main" val="17584643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4554D3-D08A-480D-9030-FDEE69CCC80F}"/>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6B6AC3F6-CDD4-404A-8F27-863A684137B0}"/>
              </a:ext>
            </a:extLst>
          </p:cNvPr>
          <p:cNvPicPr>
            <a:picLocks noGrp="1" noChangeAspect="1"/>
          </p:cNvPicPr>
          <p:nvPr>
            <p:ph idx="1"/>
          </p:nvPr>
        </p:nvPicPr>
        <p:blipFill>
          <a:blip r:embed="rId2"/>
          <a:stretch>
            <a:fillRect/>
          </a:stretch>
        </p:blipFill>
        <p:spPr>
          <a:xfrm>
            <a:off x="1371938" y="1825625"/>
            <a:ext cx="9448124" cy="4351338"/>
          </a:xfrm>
        </p:spPr>
      </p:pic>
    </p:spTree>
    <p:extLst>
      <p:ext uri="{BB962C8B-B14F-4D97-AF65-F5344CB8AC3E}">
        <p14:creationId xmlns:p14="http://schemas.microsoft.com/office/powerpoint/2010/main" val="3843840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07A01-CB34-4897-9D7C-EEC94842490C}"/>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Longest Common Subsequence</a:t>
            </a:r>
            <a:r>
              <a:rPr lang="en-IN" sz="3600" dirty="0"/>
              <a:t> </a:t>
            </a:r>
          </a:p>
        </p:txBody>
      </p:sp>
      <p:pic>
        <p:nvPicPr>
          <p:cNvPr id="5" name="Content Placeholder 4">
            <a:extLst>
              <a:ext uri="{FF2B5EF4-FFF2-40B4-BE49-F238E27FC236}">
                <a16:creationId xmlns="" xmlns:a16="http://schemas.microsoft.com/office/drawing/2014/main" id="{DEAA696D-7C48-450E-BFBC-164764224AE5}"/>
              </a:ext>
            </a:extLst>
          </p:cNvPr>
          <p:cNvPicPr>
            <a:picLocks noGrp="1" noChangeAspect="1"/>
          </p:cNvPicPr>
          <p:nvPr>
            <p:ph idx="1"/>
          </p:nvPr>
        </p:nvPicPr>
        <p:blipFill>
          <a:blip r:embed="rId2"/>
          <a:stretch>
            <a:fillRect/>
          </a:stretch>
        </p:blipFill>
        <p:spPr>
          <a:xfrm>
            <a:off x="1187605" y="2141537"/>
            <a:ext cx="9578250" cy="4351338"/>
          </a:xfrm>
        </p:spPr>
      </p:pic>
    </p:spTree>
    <p:extLst>
      <p:ext uri="{BB962C8B-B14F-4D97-AF65-F5344CB8AC3E}">
        <p14:creationId xmlns:p14="http://schemas.microsoft.com/office/powerpoint/2010/main" val="1736380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39C7B0-D496-4543-BCD1-3B021A57F264}"/>
              </a:ext>
            </a:extLst>
          </p:cNvPr>
          <p:cNvSpPr>
            <a:spLocks noGrp="1"/>
          </p:cNvSpPr>
          <p:nvPr>
            <p:ph type="title"/>
          </p:nvPr>
        </p:nvSpPr>
        <p:spPr/>
        <p:txBody>
          <a:bodyPr>
            <a:normAutofit/>
          </a:bodyPr>
          <a:lstStyle/>
          <a:p>
            <a:pPr algn="ctr"/>
            <a:r>
              <a:rPr lang="en-IN" sz="3600" i="0" dirty="0">
                <a:solidFill>
                  <a:srgbClr val="000000"/>
                </a:solidFill>
                <a:effectLst/>
                <a:latin typeface="Times New Roman" panose="02020603050405020304" pitchFamily="18" charset="0"/>
                <a:cs typeface="Times New Roman" panose="02020603050405020304" pitchFamily="18" charset="0"/>
              </a:rPr>
              <a:t>Reliability Design</a:t>
            </a:r>
            <a:r>
              <a:rPr lang="en-IN" sz="3600" dirty="0">
                <a:latin typeface="Times New Roman" panose="02020603050405020304" pitchFamily="18" charset="0"/>
                <a:cs typeface="Times New Roman" panose="02020603050405020304" pitchFamily="18" charset="0"/>
              </a:rPr>
              <a:t> </a:t>
            </a:r>
          </a:p>
        </p:txBody>
      </p:sp>
      <p:pic>
        <p:nvPicPr>
          <p:cNvPr id="5" name="Content Placeholder 4">
            <a:extLst>
              <a:ext uri="{FF2B5EF4-FFF2-40B4-BE49-F238E27FC236}">
                <a16:creationId xmlns="" xmlns:a16="http://schemas.microsoft.com/office/drawing/2014/main" id="{34B90323-B045-4414-9BFB-7BFAA0B3238E}"/>
              </a:ext>
            </a:extLst>
          </p:cNvPr>
          <p:cNvPicPr>
            <a:picLocks noGrp="1" noChangeAspect="1"/>
          </p:cNvPicPr>
          <p:nvPr>
            <p:ph idx="1"/>
          </p:nvPr>
        </p:nvPicPr>
        <p:blipFill>
          <a:blip r:embed="rId2"/>
          <a:stretch>
            <a:fillRect/>
          </a:stretch>
        </p:blipFill>
        <p:spPr>
          <a:xfrm>
            <a:off x="2617389" y="1419340"/>
            <a:ext cx="6241476" cy="3903679"/>
          </a:xfrm>
        </p:spPr>
      </p:pic>
      <p:pic>
        <p:nvPicPr>
          <p:cNvPr id="3" name="Picture 2"/>
          <p:cNvPicPr>
            <a:picLocks noChangeAspect="1"/>
          </p:cNvPicPr>
          <p:nvPr/>
        </p:nvPicPr>
        <p:blipFill>
          <a:blip r:embed="rId3"/>
          <a:stretch>
            <a:fillRect/>
          </a:stretch>
        </p:blipFill>
        <p:spPr>
          <a:xfrm>
            <a:off x="1052052" y="5714847"/>
            <a:ext cx="9743768" cy="669649"/>
          </a:xfrm>
          <a:prstGeom prst="rect">
            <a:avLst/>
          </a:prstGeom>
        </p:spPr>
      </p:pic>
      <p:pic>
        <p:nvPicPr>
          <p:cNvPr id="4" name="Picture 3"/>
          <p:cNvPicPr>
            <a:picLocks noChangeAspect="1"/>
          </p:cNvPicPr>
          <p:nvPr/>
        </p:nvPicPr>
        <p:blipFill>
          <a:blip r:embed="rId4"/>
          <a:stretch>
            <a:fillRect/>
          </a:stretch>
        </p:blipFill>
        <p:spPr>
          <a:xfrm>
            <a:off x="953731" y="6378024"/>
            <a:ext cx="1828028" cy="450083"/>
          </a:xfrm>
          <a:prstGeom prst="rect">
            <a:avLst/>
          </a:prstGeom>
        </p:spPr>
      </p:pic>
    </p:spTree>
    <p:extLst>
      <p:ext uri="{BB962C8B-B14F-4D97-AF65-F5344CB8AC3E}">
        <p14:creationId xmlns:p14="http://schemas.microsoft.com/office/powerpoint/2010/main" val="68231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AEBB29-491B-4973-B369-F8EE5B53827D}"/>
              </a:ext>
            </a:extLst>
          </p:cNvPr>
          <p:cNvSpPr>
            <a:spLocks noGrp="1"/>
          </p:cNvSpPr>
          <p:nvPr>
            <p:ph type="title"/>
          </p:nvPr>
        </p:nvSpPr>
        <p:spPr/>
        <p:txBody>
          <a:bodyPr>
            <a:normAutofit/>
          </a:bodyPr>
          <a:lstStyle/>
          <a:p>
            <a:pPr algn="ctr"/>
            <a:r>
              <a:rPr lang="en-IN" sz="3600" i="0" dirty="0">
                <a:solidFill>
                  <a:srgbClr val="000000"/>
                </a:solidFill>
                <a:effectLst/>
                <a:latin typeface="Times New Roman" panose="02020603050405020304" pitchFamily="18" charset="0"/>
                <a:cs typeface="Times New Roman" panose="02020603050405020304" pitchFamily="18" charset="0"/>
              </a:rPr>
              <a:t>Reliability Design</a:t>
            </a:r>
            <a:r>
              <a:rPr lang="en-IN" sz="3600" dirty="0">
                <a:latin typeface="Times New Roman" panose="02020603050405020304" pitchFamily="18" charset="0"/>
                <a:cs typeface="Times New Roman" panose="02020603050405020304" pitchFamily="18" charset="0"/>
              </a:rPr>
              <a:t> </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2919FAB-F6C3-49A6-8DF2-ED8ECC3C8B9D}"/>
                  </a:ext>
                </a:extLst>
              </p:cNvPr>
              <p:cNvSpPr>
                <a:spLocks noGrp="1"/>
              </p:cNvSpPr>
              <p:nvPr>
                <p:ph idx="1"/>
              </p:nvPr>
            </p:nvSpPr>
            <p:spPr>
              <a:xfrm>
                <a:off x="838200" y="1445342"/>
                <a:ext cx="10515600" cy="5334000"/>
              </a:xfrm>
            </p:spPr>
            <p:txBody>
              <a:bodyPr>
                <a:normAutofit/>
              </a:bodyPr>
              <a:lstStyle/>
              <a:p>
                <a:pPr algn="just"/>
                <a:r>
                  <a:rPr lang="en-US" sz="2000" b="0" i="0" dirty="0">
                    <a:solidFill>
                      <a:srgbClr val="000000"/>
                    </a:solidFill>
                    <a:effectLst/>
                    <a:latin typeface="Times-Roman"/>
                  </a:rPr>
                  <a:t>Let us assume that the reliability of stage </a:t>
                </a:r>
                <a:r>
                  <a:rPr lang="en-US" sz="2000" b="0" i="1" dirty="0" err="1">
                    <a:solidFill>
                      <a:srgbClr val="000000"/>
                    </a:solidFill>
                    <a:effectLst/>
                    <a:latin typeface="Times-Italic"/>
                  </a:rPr>
                  <a:t>i</a:t>
                </a:r>
                <a:r>
                  <a:rPr lang="en-US" sz="2000" b="0" i="1" dirty="0">
                    <a:solidFill>
                      <a:srgbClr val="000000"/>
                    </a:solidFill>
                    <a:effectLst/>
                    <a:latin typeface="Times-Italic"/>
                  </a:rPr>
                  <a:t> </a:t>
                </a:r>
                <a:r>
                  <a:rPr lang="en-US" sz="2000" b="0" i="0" dirty="0">
                    <a:solidFill>
                      <a:srgbClr val="000000"/>
                    </a:solidFill>
                    <a:effectLst/>
                    <a:latin typeface="Times-Roman"/>
                  </a:rPr>
                  <a:t>is actually given by a function  </a:t>
                </a:r>
                <a14:m>
                  <m:oMath xmlns:m="http://schemas.openxmlformats.org/officeDocument/2006/math">
                    <m:sSub>
                      <m:sSubPr>
                        <m:ctrlPr>
                          <a:rPr lang="en-US" sz="2000" b="1" i="1" smtClean="0">
                            <a:solidFill>
                              <a:srgbClr val="000000"/>
                            </a:solidFill>
                            <a:effectLst/>
                            <a:latin typeface="Cambria Math" panose="02040503050406030204" pitchFamily="18" charset="0"/>
                          </a:rPr>
                        </m:ctrlPr>
                      </m:sSubPr>
                      <m:e>
                        <m:r>
                          <a:rPr lang="en-US" sz="2000" b="1" i="1" smtClean="0">
                            <a:solidFill>
                              <a:srgbClr val="000000"/>
                            </a:solidFill>
                            <a:effectLst/>
                            <a:latin typeface="Cambria Math" panose="02040503050406030204" pitchFamily="18" charset="0"/>
                            <a:ea typeface="Cambria Math" panose="02040503050406030204" pitchFamily="18" charset="0"/>
                          </a:rPr>
                          <m:t>∅</m:t>
                        </m:r>
                      </m:e>
                      <m:sub>
                        <m:r>
                          <a:rPr lang="en-IN" sz="2000" b="1" i="1" smtClean="0">
                            <a:solidFill>
                              <a:srgbClr val="000000"/>
                            </a:solidFill>
                            <a:effectLst/>
                            <a:latin typeface="Cambria Math" panose="02040503050406030204" pitchFamily="18" charset="0"/>
                          </a:rPr>
                          <m:t>𝒊</m:t>
                        </m:r>
                      </m:sub>
                    </m:sSub>
                    <m:d>
                      <m:dPr>
                        <m:ctrlPr>
                          <a:rPr lang="en-US" sz="2000" b="1" i="1" smtClean="0">
                            <a:solidFill>
                              <a:srgbClr val="000000"/>
                            </a:solidFill>
                            <a:effectLst/>
                            <a:latin typeface="Cambria Math" panose="02040503050406030204" pitchFamily="18" charset="0"/>
                          </a:rPr>
                        </m:ctrlPr>
                      </m:dPr>
                      <m:e>
                        <m:sSub>
                          <m:sSubPr>
                            <m:ctrlPr>
                              <a:rPr lang="en-US" sz="2000" b="1" i="1" smtClean="0">
                                <a:solidFill>
                                  <a:srgbClr val="000000"/>
                                </a:solidFill>
                                <a:effectLst/>
                                <a:latin typeface="Cambria Math" panose="02040503050406030204" pitchFamily="18" charset="0"/>
                              </a:rPr>
                            </m:ctrlPr>
                          </m:sSubPr>
                          <m:e>
                            <m:r>
                              <a:rPr lang="en-IN" sz="2000" b="1" i="1" smtClean="0">
                                <a:solidFill>
                                  <a:srgbClr val="000000"/>
                                </a:solidFill>
                                <a:effectLst/>
                                <a:latin typeface="Cambria Math" panose="02040503050406030204" pitchFamily="18" charset="0"/>
                              </a:rPr>
                              <m:t>𝒎</m:t>
                            </m:r>
                          </m:e>
                          <m:sub>
                            <m:r>
                              <a:rPr lang="en-IN" sz="2000" b="1" i="1" smtClean="0">
                                <a:solidFill>
                                  <a:srgbClr val="000000"/>
                                </a:solidFill>
                                <a:effectLst/>
                                <a:latin typeface="Cambria Math" panose="02040503050406030204" pitchFamily="18" charset="0"/>
                              </a:rPr>
                              <m:t>𝒊</m:t>
                            </m:r>
                          </m:sub>
                        </m:sSub>
                      </m:e>
                    </m:d>
                    <m:r>
                      <a:rPr lang="en-IN" sz="2000" b="1" i="1" smtClean="0">
                        <a:solidFill>
                          <a:srgbClr val="000000"/>
                        </a:solidFill>
                        <a:effectLst/>
                        <a:latin typeface="Cambria Math" panose="02040503050406030204" pitchFamily="18" charset="0"/>
                      </a:rPr>
                      <m:t> </m:t>
                    </m:r>
                    <m:r>
                      <a:rPr lang="en-IN" sz="2000" b="0" i="1" smtClean="0">
                        <a:solidFill>
                          <a:srgbClr val="000000"/>
                        </a:solidFill>
                        <a:effectLst/>
                        <a:latin typeface="Cambria Math" panose="02040503050406030204" pitchFamily="18" charset="0"/>
                      </a:rPr>
                      <m:t>,     1</m:t>
                    </m:r>
                    <m:r>
                      <a:rPr lang="en-IN" sz="2000" b="0" i="1" smtClean="0">
                        <a:solidFill>
                          <a:srgbClr val="000000"/>
                        </a:solidFill>
                        <a:effectLst/>
                        <a:latin typeface="Cambria Math" panose="02040503050406030204" pitchFamily="18" charset="0"/>
                        <a:ea typeface="Cambria Math" panose="02040503050406030204" pitchFamily="18" charset="0"/>
                      </a:rPr>
                      <m:t>≤</m:t>
                    </m:r>
                    <m:r>
                      <a:rPr lang="en-IN" sz="2000" b="0" i="1" smtClean="0">
                        <a:solidFill>
                          <a:srgbClr val="000000"/>
                        </a:solidFill>
                        <a:effectLst/>
                        <a:latin typeface="Cambria Math" panose="02040503050406030204" pitchFamily="18" charset="0"/>
                        <a:ea typeface="Cambria Math" panose="02040503050406030204" pitchFamily="18" charset="0"/>
                      </a:rPr>
                      <m:t>𝑖</m:t>
                    </m:r>
                    <m:r>
                      <a:rPr lang="en-IN" sz="2000" b="0" i="1" smtClean="0">
                        <a:solidFill>
                          <a:srgbClr val="000000"/>
                        </a:solidFill>
                        <a:effectLst/>
                        <a:latin typeface="Cambria Math" panose="02040503050406030204" pitchFamily="18" charset="0"/>
                        <a:ea typeface="Cambria Math" panose="02040503050406030204" pitchFamily="18" charset="0"/>
                      </a:rPr>
                      <m:t> ≤</m:t>
                    </m:r>
                    <m:r>
                      <a:rPr lang="en-IN" sz="2000" b="0" i="1" smtClean="0">
                        <a:solidFill>
                          <a:srgbClr val="000000"/>
                        </a:solidFill>
                        <a:effectLst/>
                        <a:latin typeface="Cambria Math" panose="02040503050406030204" pitchFamily="18" charset="0"/>
                        <a:ea typeface="Cambria Math" panose="02040503050406030204" pitchFamily="18" charset="0"/>
                      </a:rPr>
                      <m:t>𝑛</m:t>
                    </m:r>
                  </m:oMath>
                </a14:m>
                <a:r>
                  <a:rPr lang="en-US" sz="2000" i="0" dirty="0">
                    <a:solidFill>
                      <a:srgbClr val="000000"/>
                    </a:solidFill>
                    <a:effectLst/>
                    <a:latin typeface="Times-Roman"/>
                  </a:rPr>
                  <a:t>.</a:t>
                </a:r>
              </a:p>
              <a:p>
                <a:pPr algn="just"/>
                <a:r>
                  <a:rPr lang="en-US" sz="2000" b="0" i="0" dirty="0">
                    <a:solidFill>
                      <a:srgbClr val="000000"/>
                    </a:solidFill>
                    <a:effectLst/>
                    <a:latin typeface="Times-Roman"/>
                  </a:rPr>
                  <a:t>The reliability of the system of stages is </a:t>
                </a:r>
                <a14:m>
                  <m:oMath xmlns:m="http://schemas.openxmlformats.org/officeDocument/2006/math">
                    <m:sSub>
                      <m:sSubPr>
                        <m:ctrlPr>
                          <a:rPr lang="en-US" sz="2000" b="1" i="1" smtClean="0">
                            <a:solidFill>
                              <a:srgbClr val="000000"/>
                            </a:solidFill>
                            <a:effectLst/>
                            <a:latin typeface="Cambria Math" panose="02040503050406030204" pitchFamily="18" charset="0"/>
                            <a:ea typeface="Cambria Math" panose="02040503050406030204" pitchFamily="18" charset="0"/>
                          </a:rPr>
                        </m:ctrlPr>
                      </m:sSubPr>
                      <m:e>
                        <m:r>
                          <a:rPr lang="en-US" sz="2000" b="1" i="1" smtClean="0">
                            <a:solidFill>
                              <a:srgbClr val="000000"/>
                            </a:solidFill>
                            <a:effectLst/>
                            <a:latin typeface="Cambria Math" panose="02040503050406030204" pitchFamily="18" charset="0"/>
                            <a:ea typeface="Cambria Math" panose="02040503050406030204" pitchFamily="18" charset="0"/>
                          </a:rPr>
                          <m:t>𝝅</m:t>
                        </m:r>
                      </m:e>
                      <m:sub>
                        <m:r>
                          <a:rPr lang="en-IN" sz="2000" b="1" i="1" smtClean="0">
                            <a:solidFill>
                              <a:srgbClr val="000000"/>
                            </a:solidFill>
                            <a:effectLst/>
                            <a:latin typeface="Cambria Math" panose="02040503050406030204" pitchFamily="18" charset="0"/>
                            <a:ea typeface="Cambria Math" panose="02040503050406030204" pitchFamily="18" charset="0"/>
                          </a:rPr>
                          <m:t>𝟏</m:t>
                        </m:r>
                        <m:r>
                          <a:rPr lang="en-IN" sz="2000" b="1" i="1" smtClean="0">
                            <a:solidFill>
                              <a:srgbClr val="000000"/>
                            </a:solidFill>
                            <a:effectLst/>
                            <a:latin typeface="Cambria Math" panose="02040503050406030204" pitchFamily="18" charset="0"/>
                            <a:ea typeface="Cambria Math" panose="02040503050406030204" pitchFamily="18" charset="0"/>
                          </a:rPr>
                          <m:t> ≤</m:t>
                        </m:r>
                        <m:r>
                          <a:rPr lang="en-IN" sz="2000" b="1" i="1" smtClean="0">
                            <a:solidFill>
                              <a:srgbClr val="000000"/>
                            </a:solidFill>
                            <a:effectLst/>
                            <a:latin typeface="Cambria Math" panose="02040503050406030204" pitchFamily="18" charset="0"/>
                            <a:ea typeface="Cambria Math" panose="02040503050406030204" pitchFamily="18" charset="0"/>
                          </a:rPr>
                          <m:t>𝒊</m:t>
                        </m:r>
                        <m:r>
                          <a:rPr lang="en-IN" sz="2000" b="1" i="1" smtClean="0">
                            <a:solidFill>
                              <a:srgbClr val="000000"/>
                            </a:solidFill>
                            <a:effectLst/>
                            <a:latin typeface="Cambria Math" panose="02040503050406030204" pitchFamily="18" charset="0"/>
                            <a:ea typeface="Cambria Math" panose="02040503050406030204" pitchFamily="18" charset="0"/>
                          </a:rPr>
                          <m:t> ≤</m:t>
                        </m:r>
                        <m:r>
                          <a:rPr lang="en-IN" sz="2000" b="1" i="1" smtClean="0">
                            <a:solidFill>
                              <a:srgbClr val="000000"/>
                            </a:solidFill>
                            <a:effectLst/>
                            <a:latin typeface="Cambria Math" panose="02040503050406030204" pitchFamily="18" charset="0"/>
                            <a:ea typeface="Cambria Math" panose="02040503050406030204" pitchFamily="18" charset="0"/>
                          </a:rPr>
                          <m:t>𝒏</m:t>
                        </m:r>
                      </m:sub>
                    </m:sSub>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ea typeface="Cambria Math" panose="02040503050406030204" pitchFamily="18" charset="0"/>
                          </a:rPr>
                          <m:t>∅</m:t>
                        </m:r>
                      </m:e>
                      <m:sub>
                        <m:r>
                          <a:rPr lang="en-IN" sz="2000" b="1" i="1">
                            <a:solidFill>
                              <a:srgbClr val="000000"/>
                            </a:solidFill>
                            <a:latin typeface="Cambria Math" panose="02040503050406030204" pitchFamily="18" charset="0"/>
                          </a:rPr>
                          <m:t>𝒊</m:t>
                        </m:r>
                      </m:sub>
                    </m:sSub>
                    <m:d>
                      <m:dPr>
                        <m:ctrlPr>
                          <a:rPr lang="en-US" sz="2000" b="1" i="1">
                            <a:solidFill>
                              <a:srgbClr val="000000"/>
                            </a:solidFill>
                            <a:latin typeface="Cambria Math" panose="02040503050406030204" pitchFamily="18" charset="0"/>
                          </a:rPr>
                        </m:ctrlPr>
                      </m:dPr>
                      <m:e>
                        <m:sSub>
                          <m:sSubPr>
                            <m:ctrlPr>
                              <a:rPr lang="en-US" sz="2000" b="1" i="1">
                                <a:solidFill>
                                  <a:srgbClr val="000000"/>
                                </a:solidFill>
                                <a:latin typeface="Cambria Math" panose="02040503050406030204" pitchFamily="18" charset="0"/>
                              </a:rPr>
                            </m:ctrlPr>
                          </m:sSubPr>
                          <m:e>
                            <m:r>
                              <a:rPr lang="en-IN" sz="2000" b="1" i="1">
                                <a:solidFill>
                                  <a:srgbClr val="000000"/>
                                </a:solidFill>
                                <a:latin typeface="Cambria Math" panose="02040503050406030204" pitchFamily="18" charset="0"/>
                              </a:rPr>
                              <m:t>𝒎</m:t>
                            </m:r>
                          </m:e>
                          <m:sub>
                            <m:r>
                              <a:rPr lang="en-IN" sz="2000" b="1" i="1">
                                <a:solidFill>
                                  <a:srgbClr val="000000"/>
                                </a:solidFill>
                                <a:latin typeface="Cambria Math" panose="02040503050406030204" pitchFamily="18" charset="0"/>
                              </a:rPr>
                              <m:t>𝒊</m:t>
                            </m:r>
                          </m:sub>
                        </m:sSub>
                      </m:e>
                    </m:d>
                  </m:oMath>
                </a14:m>
                <a:r>
                  <a:rPr lang="en-IN" sz="2000" b="1" dirty="0"/>
                  <a:t>.</a:t>
                </a:r>
              </a:p>
            </p:txBody>
          </p:sp>
        </mc:Choice>
        <mc:Fallback xmlns="">
          <p:sp>
            <p:nvSpPr>
              <p:cNvPr id="3" name="Content Placeholder 2">
                <a:extLst>
                  <a:ext uri="{FF2B5EF4-FFF2-40B4-BE49-F238E27FC236}">
                    <a16:creationId xmlns="" xmlns:a16="http://schemas.microsoft.com/office/drawing/2014/main" xmlns:a14="http://schemas.microsoft.com/office/drawing/2010/main" id="{22919FAB-F6C3-49A6-8DF2-ED8ECC3C8B9D}"/>
                  </a:ext>
                </a:extLst>
              </p:cNvPr>
              <p:cNvSpPr>
                <a:spLocks noGrp="1" noRot="1" noChangeAspect="1" noMove="1" noResize="1" noEditPoints="1" noAdjustHandles="1" noChangeArrowheads="1" noChangeShapeType="1" noTextEdit="1"/>
              </p:cNvSpPr>
              <p:nvPr>
                <p:ph idx="1"/>
              </p:nvPr>
            </p:nvSpPr>
            <p:spPr>
              <a:xfrm>
                <a:off x="838200" y="1445342"/>
                <a:ext cx="10515600" cy="5334000"/>
              </a:xfrm>
              <a:blipFill rotWithShape="0">
                <a:blip r:embed="rId2"/>
                <a:stretch>
                  <a:fillRect l="-522" t="-1029"/>
                </a:stretch>
              </a:blipFill>
            </p:spPr>
            <p:txBody>
              <a:bodyPr/>
              <a:lstStyle/>
              <a:p>
                <a:r>
                  <a:rPr lang="en-IN">
                    <a:noFill/>
                  </a:rPr>
                  <a:t> </a:t>
                </a:r>
              </a:p>
            </p:txBody>
          </p:sp>
        </mc:Fallback>
      </mc:AlternateContent>
      <p:pic>
        <p:nvPicPr>
          <p:cNvPr id="6" name="Content Placeholder 3"/>
          <p:cNvPicPr>
            <a:picLocks noChangeAspect="1"/>
          </p:cNvPicPr>
          <p:nvPr/>
        </p:nvPicPr>
        <p:blipFill>
          <a:blip r:embed="rId3"/>
          <a:stretch>
            <a:fillRect/>
          </a:stretch>
        </p:blipFill>
        <p:spPr>
          <a:xfrm>
            <a:off x="1075179" y="2674374"/>
            <a:ext cx="9213371" cy="4104968"/>
          </a:xfrm>
          <a:prstGeom prst="rect">
            <a:avLst/>
          </a:prstGeom>
        </p:spPr>
      </p:pic>
    </p:spTree>
    <p:extLst>
      <p:ext uri="{BB962C8B-B14F-4D97-AF65-F5344CB8AC3E}">
        <p14:creationId xmlns:p14="http://schemas.microsoft.com/office/powerpoint/2010/main" val="2486846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303DB5-2287-4AFC-AFD2-E16A6CAB1F84}"/>
              </a:ext>
            </a:extLst>
          </p:cNvPr>
          <p:cNvSpPr>
            <a:spLocks noGrp="1"/>
          </p:cNvSpPr>
          <p:nvPr>
            <p:ph type="title"/>
          </p:nvPr>
        </p:nvSpPr>
        <p:spPr/>
        <p:txBody>
          <a:bodyPr>
            <a:normAutofit/>
          </a:bodyPr>
          <a:lstStyle/>
          <a:p>
            <a:pPr algn="ctr"/>
            <a:r>
              <a:rPr lang="en-IN" sz="3600" i="0" dirty="0">
                <a:solidFill>
                  <a:srgbClr val="000000"/>
                </a:solidFill>
                <a:effectLst/>
                <a:latin typeface="Times New Roman" panose="02020603050405020304" pitchFamily="18" charset="0"/>
                <a:cs typeface="Times New Roman" panose="02020603050405020304" pitchFamily="18" charset="0"/>
              </a:rPr>
              <a:t>Reliability Design</a:t>
            </a:r>
            <a:r>
              <a:rPr lang="en-IN" sz="3600" dirty="0">
                <a:latin typeface="Times New Roman" panose="02020603050405020304" pitchFamily="18" charset="0"/>
                <a:cs typeface="Times New Roman" panose="02020603050405020304" pitchFamily="18" charset="0"/>
              </a:rPr>
              <a:t> </a:t>
            </a:r>
            <a:endParaRPr lang="en-IN" sz="3600" dirty="0"/>
          </a:p>
        </p:txBody>
      </p:sp>
      <p:sp>
        <p:nvSpPr>
          <p:cNvPr id="3" name="Content Placeholder 2">
            <a:extLst>
              <a:ext uri="{FF2B5EF4-FFF2-40B4-BE49-F238E27FC236}">
                <a16:creationId xmlns="" xmlns:a16="http://schemas.microsoft.com/office/drawing/2014/main" id="{BEC81DA7-EE58-4CBF-B675-59FB9F24C12C}"/>
              </a:ext>
            </a:extLst>
          </p:cNvPr>
          <p:cNvSpPr>
            <a:spLocks noGrp="1"/>
          </p:cNvSpPr>
          <p:nvPr>
            <p:ph idx="1"/>
          </p:nvPr>
        </p:nvSpPr>
        <p:spPr/>
        <p:txBody>
          <a:bodyPr>
            <a:normAutofit/>
          </a:bodyPr>
          <a:lstStyle/>
          <a:p>
            <a:r>
              <a:rPr lang="en-US" sz="2400" b="0" i="0" dirty="0">
                <a:solidFill>
                  <a:srgbClr val="000000"/>
                </a:solidFill>
                <a:effectLst/>
                <a:latin typeface="Times-Roman"/>
              </a:rPr>
              <a:t>we may assume each </a:t>
            </a:r>
            <a:r>
              <a:rPr lang="en-US" sz="2400" b="0" i="1" dirty="0">
                <a:solidFill>
                  <a:srgbClr val="000000"/>
                </a:solidFill>
                <a:effectLst/>
                <a:latin typeface="Times-Italic"/>
              </a:rPr>
              <a:t>c</a:t>
            </a:r>
            <a:r>
              <a:rPr lang="en-US" sz="2400" b="0" i="1" baseline="-25000" dirty="0">
                <a:solidFill>
                  <a:srgbClr val="000000"/>
                </a:solidFill>
                <a:effectLst/>
                <a:latin typeface="Times-Italic"/>
              </a:rPr>
              <a:t>i</a:t>
            </a:r>
            <a:r>
              <a:rPr lang="en-US" sz="2400" b="0" i="1" dirty="0">
                <a:solidFill>
                  <a:srgbClr val="000000"/>
                </a:solidFill>
                <a:effectLst/>
                <a:latin typeface="Times-Italic"/>
              </a:rPr>
              <a:t> </a:t>
            </a:r>
            <a:r>
              <a:rPr lang="en-US" sz="2400" b="0" i="0" dirty="0">
                <a:solidFill>
                  <a:srgbClr val="000000"/>
                </a:solidFill>
                <a:effectLst/>
                <a:latin typeface="Times-Roman"/>
              </a:rPr>
              <a:t>&gt; 0, each </a:t>
            </a:r>
            <a:r>
              <a:rPr lang="en-US" sz="2400" b="0" i="1" dirty="0">
                <a:solidFill>
                  <a:srgbClr val="000000"/>
                </a:solidFill>
                <a:effectLst/>
                <a:latin typeface="Helvetica-Oblique"/>
              </a:rPr>
              <a:t>m</a:t>
            </a:r>
            <a:r>
              <a:rPr lang="en-US" sz="2400" b="0" i="1" baseline="-25000" dirty="0">
                <a:solidFill>
                  <a:srgbClr val="000000"/>
                </a:solidFill>
                <a:effectLst/>
                <a:latin typeface="Helvetica-Oblique"/>
              </a:rPr>
              <a:t>i</a:t>
            </a:r>
            <a:r>
              <a:rPr lang="en-US" sz="2400" b="0" i="1" dirty="0">
                <a:solidFill>
                  <a:srgbClr val="000000"/>
                </a:solidFill>
                <a:effectLst/>
                <a:latin typeface="Helvetica-Oblique"/>
              </a:rPr>
              <a:t> </a:t>
            </a:r>
            <a:r>
              <a:rPr lang="en-US" sz="2400" b="0" i="0" dirty="0">
                <a:solidFill>
                  <a:srgbClr val="000000"/>
                </a:solidFill>
                <a:effectLst/>
                <a:latin typeface="Times-Roman"/>
              </a:rPr>
              <a:t>must be in the range</a:t>
            </a:r>
            <a:endParaRPr lang="en-IN" sz="2400" dirty="0"/>
          </a:p>
        </p:txBody>
      </p:sp>
      <p:pic>
        <p:nvPicPr>
          <p:cNvPr id="5" name="Picture 4">
            <a:extLst>
              <a:ext uri="{FF2B5EF4-FFF2-40B4-BE49-F238E27FC236}">
                <a16:creationId xmlns="" xmlns:a16="http://schemas.microsoft.com/office/drawing/2014/main" id="{06EDCE0F-C8C2-4150-9EAD-2A97AA841CAA}"/>
              </a:ext>
            </a:extLst>
          </p:cNvPr>
          <p:cNvPicPr>
            <a:picLocks noChangeAspect="1"/>
          </p:cNvPicPr>
          <p:nvPr/>
        </p:nvPicPr>
        <p:blipFill>
          <a:blip r:embed="rId2"/>
          <a:stretch>
            <a:fillRect/>
          </a:stretch>
        </p:blipFill>
        <p:spPr>
          <a:xfrm>
            <a:off x="3371642" y="2461177"/>
            <a:ext cx="3838575" cy="857250"/>
          </a:xfrm>
          <a:prstGeom prst="rect">
            <a:avLst/>
          </a:prstGeom>
        </p:spPr>
      </p:pic>
      <p:pic>
        <p:nvPicPr>
          <p:cNvPr id="7" name="Picture 6">
            <a:extLst>
              <a:ext uri="{FF2B5EF4-FFF2-40B4-BE49-F238E27FC236}">
                <a16:creationId xmlns="" xmlns:a16="http://schemas.microsoft.com/office/drawing/2014/main" id="{ED1C1ECC-3AC2-4B37-9169-A3C3E70000F4}"/>
              </a:ext>
            </a:extLst>
          </p:cNvPr>
          <p:cNvPicPr>
            <a:picLocks noChangeAspect="1"/>
          </p:cNvPicPr>
          <p:nvPr/>
        </p:nvPicPr>
        <p:blipFill>
          <a:blip r:embed="rId3"/>
          <a:stretch>
            <a:fillRect/>
          </a:stretch>
        </p:blipFill>
        <p:spPr>
          <a:xfrm>
            <a:off x="1139686" y="3319669"/>
            <a:ext cx="9753599" cy="3247696"/>
          </a:xfrm>
          <a:prstGeom prst="rect">
            <a:avLst/>
          </a:prstGeom>
        </p:spPr>
      </p:pic>
      <p:pic>
        <p:nvPicPr>
          <p:cNvPr id="9" name="Picture 8">
            <a:extLst>
              <a:ext uri="{FF2B5EF4-FFF2-40B4-BE49-F238E27FC236}">
                <a16:creationId xmlns="" xmlns:a16="http://schemas.microsoft.com/office/drawing/2014/main" id="{F89D3DEB-0332-4B40-88A6-14134F0593D7}"/>
              </a:ext>
            </a:extLst>
          </p:cNvPr>
          <p:cNvPicPr>
            <a:picLocks noChangeAspect="1"/>
          </p:cNvPicPr>
          <p:nvPr/>
        </p:nvPicPr>
        <p:blipFill>
          <a:blip r:embed="rId4"/>
          <a:stretch>
            <a:fillRect/>
          </a:stretch>
        </p:blipFill>
        <p:spPr>
          <a:xfrm>
            <a:off x="8208686" y="1904240"/>
            <a:ext cx="2314575" cy="438150"/>
          </a:xfrm>
          <a:prstGeom prst="rect">
            <a:avLst/>
          </a:prstGeom>
        </p:spPr>
      </p:pic>
    </p:spTree>
    <p:extLst>
      <p:ext uri="{BB962C8B-B14F-4D97-AF65-F5344CB8AC3E}">
        <p14:creationId xmlns:p14="http://schemas.microsoft.com/office/powerpoint/2010/main" val="1114734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E5AA44-AD59-4F48-888B-7AC42C29EF51}"/>
              </a:ext>
            </a:extLst>
          </p:cNvPr>
          <p:cNvSpPr>
            <a:spLocks noGrp="1"/>
          </p:cNvSpPr>
          <p:nvPr>
            <p:ph type="title"/>
          </p:nvPr>
        </p:nvSpPr>
        <p:spPr/>
        <p:txBody>
          <a:bodyPr>
            <a:normAutofit/>
          </a:bodyPr>
          <a:lstStyle/>
          <a:p>
            <a:pPr algn="ctr"/>
            <a:r>
              <a:rPr lang="en-IN" sz="3600" i="0" dirty="0">
                <a:solidFill>
                  <a:srgbClr val="000000"/>
                </a:solidFill>
                <a:effectLst/>
                <a:latin typeface="Times New Roman" panose="02020603050405020304" pitchFamily="18" charset="0"/>
                <a:cs typeface="Times New Roman" panose="02020603050405020304" pitchFamily="18" charset="0"/>
              </a:rPr>
              <a:t>Reliability Design</a:t>
            </a:r>
            <a:r>
              <a:rPr lang="en-IN" sz="3600" dirty="0">
                <a:latin typeface="Times New Roman" panose="02020603050405020304" pitchFamily="18" charset="0"/>
                <a:cs typeface="Times New Roman" panose="02020603050405020304" pitchFamily="18" charset="0"/>
              </a:rPr>
              <a:t> </a:t>
            </a:r>
            <a:endParaRPr lang="en-IN" sz="3600" dirty="0"/>
          </a:p>
        </p:txBody>
      </p:sp>
      <p:pic>
        <p:nvPicPr>
          <p:cNvPr id="5" name="Content Placeholder 4">
            <a:extLst>
              <a:ext uri="{FF2B5EF4-FFF2-40B4-BE49-F238E27FC236}">
                <a16:creationId xmlns="" xmlns:a16="http://schemas.microsoft.com/office/drawing/2014/main" id="{79DCC253-86F0-468E-9968-321FA4AC4E2B}"/>
              </a:ext>
            </a:extLst>
          </p:cNvPr>
          <p:cNvPicPr>
            <a:picLocks noGrp="1" noChangeAspect="1"/>
          </p:cNvPicPr>
          <p:nvPr>
            <p:ph idx="1"/>
          </p:nvPr>
        </p:nvPicPr>
        <p:blipFill>
          <a:blip r:embed="rId2"/>
          <a:stretch>
            <a:fillRect/>
          </a:stretch>
        </p:blipFill>
        <p:spPr>
          <a:xfrm>
            <a:off x="1704975" y="2009982"/>
            <a:ext cx="8782050" cy="2162175"/>
          </a:xfrm>
        </p:spPr>
      </p:pic>
      <p:pic>
        <p:nvPicPr>
          <p:cNvPr id="7" name="Picture 6">
            <a:extLst>
              <a:ext uri="{FF2B5EF4-FFF2-40B4-BE49-F238E27FC236}">
                <a16:creationId xmlns="" xmlns:a16="http://schemas.microsoft.com/office/drawing/2014/main" id="{F329BB73-4446-4431-8466-EA4D743FB73E}"/>
              </a:ext>
            </a:extLst>
          </p:cNvPr>
          <p:cNvPicPr>
            <a:picLocks noChangeAspect="1"/>
          </p:cNvPicPr>
          <p:nvPr/>
        </p:nvPicPr>
        <p:blipFill>
          <a:blip r:embed="rId3"/>
          <a:stretch>
            <a:fillRect/>
          </a:stretch>
        </p:blipFill>
        <p:spPr>
          <a:xfrm>
            <a:off x="1704975" y="4235450"/>
            <a:ext cx="8934450" cy="2257425"/>
          </a:xfrm>
          <a:prstGeom prst="rect">
            <a:avLst/>
          </a:prstGeom>
        </p:spPr>
      </p:pic>
    </p:spTree>
    <p:extLst>
      <p:ext uri="{BB962C8B-B14F-4D97-AF65-F5344CB8AC3E}">
        <p14:creationId xmlns:p14="http://schemas.microsoft.com/office/powerpoint/2010/main" val="282696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a:solidFill>
                  <a:srgbClr val="000000"/>
                </a:solidFill>
                <a:latin typeface="Times New Roman" panose="02020603050405020304" pitchFamily="18" charset="0"/>
                <a:cs typeface="Times New Roman" panose="02020603050405020304" pitchFamily="18" charset="0"/>
              </a:rPr>
              <a:t>Reliability Design</a:t>
            </a:r>
            <a:r>
              <a:rPr lang="en-IN" sz="3600" dirty="0">
                <a:latin typeface="Times New Roman" panose="02020603050405020304" pitchFamily="18" charset="0"/>
                <a:cs typeface="Times New Roman" panose="02020603050405020304" pitchFamily="18" charset="0"/>
              </a:rPr>
              <a:t> </a:t>
            </a:r>
            <a:endParaRPr lang="en-IN" sz="3600" dirty="0"/>
          </a:p>
        </p:txBody>
      </p:sp>
      <p:pic>
        <p:nvPicPr>
          <p:cNvPr id="6" name="Content Placeholder 5"/>
          <p:cNvPicPr>
            <a:picLocks noGrp="1" noChangeAspect="1"/>
          </p:cNvPicPr>
          <p:nvPr>
            <p:ph idx="1"/>
          </p:nvPr>
        </p:nvPicPr>
        <p:blipFill>
          <a:blip r:embed="rId2"/>
          <a:stretch>
            <a:fillRect/>
          </a:stretch>
        </p:blipFill>
        <p:spPr>
          <a:xfrm>
            <a:off x="533399" y="1348363"/>
            <a:ext cx="10515600" cy="2080881"/>
          </a:xfrm>
          <a:prstGeom prst="rect">
            <a:avLst/>
          </a:prstGeom>
        </p:spPr>
      </p:pic>
      <p:pic>
        <p:nvPicPr>
          <p:cNvPr id="8" name="Picture 7"/>
          <p:cNvPicPr>
            <a:picLocks noChangeAspect="1"/>
          </p:cNvPicPr>
          <p:nvPr/>
        </p:nvPicPr>
        <p:blipFill>
          <a:blip r:embed="rId3"/>
          <a:stretch>
            <a:fillRect/>
          </a:stretch>
        </p:blipFill>
        <p:spPr>
          <a:xfrm>
            <a:off x="459657" y="4035872"/>
            <a:ext cx="10589342" cy="1799392"/>
          </a:xfrm>
          <a:prstGeom prst="rect">
            <a:avLst/>
          </a:prstGeom>
        </p:spPr>
      </p:pic>
      <p:pic>
        <p:nvPicPr>
          <p:cNvPr id="9" name="Picture 8"/>
          <p:cNvPicPr>
            <a:picLocks noChangeAspect="1"/>
          </p:cNvPicPr>
          <p:nvPr/>
        </p:nvPicPr>
        <p:blipFill>
          <a:blip r:embed="rId4"/>
          <a:stretch>
            <a:fillRect/>
          </a:stretch>
        </p:blipFill>
        <p:spPr>
          <a:xfrm>
            <a:off x="533399" y="5835264"/>
            <a:ext cx="1457325" cy="514350"/>
          </a:xfrm>
          <a:prstGeom prst="rect">
            <a:avLst/>
          </a:prstGeom>
        </p:spPr>
      </p:pic>
      <p:pic>
        <p:nvPicPr>
          <p:cNvPr id="10" name="Picture 9"/>
          <p:cNvPicPr>
            <a:picLocks noChangeAspect="1"/>
          </p:cNvPicPr>
          <p:nvPr/>
        </p:nvPicPr>
        <p:blipFill>
          <a:blip r:embed="rId5"/>
          <a:stretch>
            <a:fillRect/>
          </a:stretch>
        </p:blipFill>
        <p:spPr>
          <a:xfrm>
            <a:off x="8796953" y="3064629"/>
            <a:ext cx="2537183" cy="466725"/>
          </a:xfrm>
          <a:prstGeom prst="rect">
            <a:avLst/>
          </a:prstGeom>
        </p:spPr>
      </p:pic>
    </p:spTree>
    <p:extLst>
      <p:ext uri="{BB962C8B-B14F-4D97-AF65-F5344CB8AC3E}">
        <p14:creationId xmlns:p14="http://schemas.microsoft.com/office/powerpoint/2010/main" val="813439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a:solidFill>
                  <a:srgbClr val="000000"/>
                </a:solidFill>
                <a:latin typeface="Times New Roman" panose="02020603050405020304" pitchFamily="18" charset="0"/>
                <a:cs typeface="Times New Roman" panose="02020603050405020304" pitchFamily="18" charset="0"/>
              </a:rPr>
              <a:t>Reliability Design</a:t>
            </a:r>
            <a:r>
              <a:rPr lang="en-IN" sz="3600" dirty="0">
                <a:latin typeface="Times New Roman" panose="02020603050405020304" pitchFamily="18" charset="0"/>
                <a:cs typeface="Times New Roman" panose="02020603050405020304" pitchFamily="18" charset="0"/>
              </a:rPr>
              <a:t> </a:t>
            </a:r>
            <a:endParaRPr lang="en-IN" sz="3600" dirty="0"/>
          </a:p>
        </p:txBody>
      </p:sp>
      <p:pic>
        <p:nvPicPr>
          <p:cNvPr id="5" name="Content Placeholder 4"/>
          <p:cNvPicPr>
            <a:picLocks noGrp="1" noChangeAspect="1"/>
          </p:cNvPicPr>
          <p:nvPr>
            <p:ph idx="1"/>
          </p:nvPr>
        </p:nvPicPr>
        <p:blipFill>
          <a:blip r:embed="rId2"/>
          <a:stretch>
            <a:fillRect/>
          </a:stretch>
        </p:blipFill>
        <p:spPr>
          <a:xfrm>
            <a:off x="1580766" y="1759976"/>
            <a:ext cx="8595801" cy="4247534"/>
          </a:xfrm>
          <a:prstGeom prst="rect">
            <a:avLst/>
          </a:prstGeom>
        </p:spPr>
      </p:pic>
    </p:spTree>
    <p:extLst>
      <p:ext uri="{BB962C8B-B14F-4D97-AF65-F5344CB8AC3E}">
        <p14:creationId xmlns:p14="http://schemas.microsoft.com/office/powerpoint/2010/main" val="3499685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a:solidFill>
                  <a:srgbClr val="000000"/>
                </a:solidFill>
                <a:latin typeface="Times New Roman" panose="02020603050405020304" pitchFamily="18" charset="0"/>
                <a:cs typeface="Times New Roman" panose="02020603050405020304" pitchFamily="18" charset="0"/>
              </a:rPr>
              <a:t>Reliability Design</a:t>
            </a:r>
            <a:r>
              <a:rPr lang="en-IN" sz="3600" dirty="0">
                <a:latin typeface="Times New Roman" panose="02020603050405020304" pitchFamily="18" charset="0"/>
                <a:cs typeface="Times New Roman" panose="02020603050405020304" pitchFamily="18" charset="0"/>
              </a:rPr>
              <a:t> </a:t>
            </a:r>
            <a:endParaRPr lang="en-IN" sz="3600" dirty="0"/>
          </a:p>
        </p:txBody>
      </p:sp>
      <p:pic>
        <p:nvPicPr>
          <p:cNvPr id="4" name="Content Placeholder 3"/>
          <p:cNvPicPr>
            <a:picLocks noGrp="1" noChangeAspect="1"/>
          </p:cNvPicPr>
          <p:nvPr>
            <p:ph idx="1"/>
          </p:nvPr>
        </p:nvPicPr>
        <p:blipFill>
          <a:blip r:embed="rId2"/>
          <a:stretch>
            <a:fillRect/>
          </a:stretch>
        </p:blipFill>
        <p:spPr>
          <a:xfrm>
            <a:off x="1738551" y="1789011"/>
            <a:ext cx="8616631" cy="4257828"/>
          </a:xfrm>
          <a:prstGeom prst="rect">
            <a:avLst/>
          </a:prstGeom>
        </p:spPr>
      </p:pic>
    </p:spTree>
    <p:extLst>
      <p:ext uri="{BB962C8B-B14F-4D97-AF65-F5344CB8AC3E}">
        <p14:creationId xmlns:p14="http://schemas.microsoft.com/office/powerpoint/2010/main" val="2080736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a:solidFill>
                  <a:srgbClr val="000000"/>
                </a:solidFill>
                <a:latin typeface="Times New Roman" panose="02020603050405020304" pitchFamily="18" charset="0"/>
                <a:cs typeface="Times New Roman" panose="02020603050405020304" pitchFamily="18" charset="0"/>
              </a:rPr>
              <a:t>Reliability Design</a:t>
            </a:r>
            <a:r>
              <a:rPr lang="en-IN" sz="3600" dirty="0">
                <a:latin typeface="Times New Roman" panose="02020603050405020304" pitchFamily="18" charset="0"/>
                <a:cs typeface="Times New Roman" panose="02020603050405020304" pitchFamily="18" charset="0"/>
              </a:rPr>
              <a:t> </a:t>
            </a:r>
            <a:endParaRPr lang="en-IN" sz="3600" dirty="0"/>
          </a:p>
        </p:txBody>
      </p:sp>
      <p:pic>
        <p:nvPicPr>
          <p:cNvPr id="4" name="Content Placeholder 3"/>
          <p:cNvPicPr>
            <a:picLocks noGrp="1" noChangeAspect="1"/>
          </p:cNvPicPr>
          <p:nvPr>
            <p:ph idx="1"/>
          </p:nvPr>
        </p:nvPicPr>
        <p:blipFill>
          <a:blip r:embed="rId2"/>
          <a:stretch>
            <a:fillRect/>
          </a:stretch>
        </p:blipFill>
        <p:spPr>
          <a:xfrm>
            <a:off x="1657558" y="1799303"/>
            <a:ext cx="8735138" cy="4316387"/>
          </a:xfrm>
          <a:prstGeom prst="rect">
            <a:avLst/>
          </a:prstGeom>
        </p:spPr>
      </p:pic>
    </p:spTree>
    <p:extLst>
      <p:ext uri="{BB962C8B-B14F-4D97-AF65-F5344CB8AC3E}">
        <p14:creationId xmlns:p14="http://schemas.microsoft.com/office/powerpoint/2010/main" val="389857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2AC360-560E-42A5-B441-020E7178DB36}"/>
              </a:ext>
            </a:extLst>
          </p:cNvPr>
          <p:cNvSpPr>
            <a:spLocks noGrp="1"/>
          </p:cNvSpPr>
          <p:nvPr>
            <p:ph type="title"/>
          </p:nvPr>
        </p:nvSpPr>
        <p:spPr/>
        <p:txBody>
          <a:bodyPr>
            <a:normAutofit/>
          </a:bodyPr>
          <a:lstStyle/>
          <a:p>
            <a:pPr algn="ctr"/>
            <a:r>
              <a:rPr lang="en-IN" sz="3600" b="0" i="0" dirty="0">
                <a:solidFill>
                  <a:srgbClr val="000000"/>
                </a:solidFill>
                <a:effectLst/>
                <a:latin typeface="Times-Roman"/>
              </a:rPr>
              <a:t>THE GENERAL METHOD</a:t>
            </a:r>
            <a:r>
              <a:rPr lang="en-IN" sz="3600" dirty="0"/>
              <a:t> </a:t>
            </a:r>
          </a:p>
        </p:txBody>
      </p:sp>
      <p:sp>
        <p:nvSpPr>
          <p:cNvPr id="3" name="Content Placeholder 2">
            <a:extLst>
              <a:ext uri="{FF2B5EF4-FFF2-40B4-BE49-F238E27FC236}">
                <a16:creationId xmlns="" xmlns:a16="http://schemas.microsoft.com/office/drawing/2014/main" id="{75AFAAB5-AB35-4FF9-83CD-008544A91195}"/>
              </a:ext>
            </a:extLst>
          </p:cNvPr>
          <p:cNvSpPr>
            <a:spLocks noGrp="1"/>
          </p:cNvSpPr>
          <p:nvPr>
            <p:ph idx="1"/>
          </p:nvPr>
        </p:nvSpPr>
        <p:spPr>
          <a:xfrm>
            <a:off x="838200" y="1825625"/>
            <a:ext cx="10515600" cy="4565236"/>
          </a:xfrm>
        </p:spPr>
        <p:txBody>
          <a:bodyPr>
            <a:normAutofit lnSpcReduction="10000"/>
          </a:bodyPr>
          <a:lstStyle/>
          <a:p>
            <a:pPr algn="just">
              <a:lnSpc>
                <a:spcPct val="150000"/>
              </a:lnSpc>
            </a:pPr>
            <a:r>
              <a:rPr lang="en-US" sz="2400" b="1" i="1" dirty="0">
                <a:solidFill>
                  <a:srgbClr val="000000"/>
                </a:solidFill>
                <a:effectLst/>
                <a:latin typeface="Times-Italic"/>
              </a:rPr>
              <a:t>Principle of Optimality</a:t>
            </a:r>
            <a:r>
              <a:rPr lang="en-US" sz="2400" b="0" i="0" dirty="0">
                <a:solidFill>
                  <a:srgbClr val="000000"/>
                </a:solidFill>
                <a:effectLst/>
                <a:latin typeface="Times-Roman"/>
              </a:rPr>
              <a:t> states that </a:t>
            </a:r>
            <a:r>
              <a:rPr lang="en-US" sz="2400" b="0" i="1" dirty="0">
                <a:solidFill>
                  <a:srgbClr val="000000"/>
                </a:solidFill>
                <a:effectLst/>
                <a:latin typeface="Times-Italic"/>
              </a:rPr>
              <a:t>an optimal sequence of decisions has the property that whatever the initial state and decision are, the remaining decisions must constitute an optimal decision sequence with regard to the state resulting from the first decision.</a:t>
            </a:r>
            <a:r>
              <a:rPr lang="en-US" sz="2400" dirty="0"/>
              <a:t> </a:t>
            </a:r>
          </a:p>
          <a:p>
            <a:pPr algn="just">
              <a:lnSpc>
                <a:spcPct val="150000"/>
              </a:lnSpc>
            </a:pPr>
            <a:r>
              <a:rPr lang="en-US" sz="2400" b="0" i="0" dirty="0">
                <a:solidFill>
                  <a:srgbClr val="000000"/>
                </a:solidFill>
                <a:effectLst/>
                <a:latin typeface="Times-Roman"/>
              </a:rPr>
              <a:t>Thus, the essential </a:t>
            </a:r>
            <a:r>
              <a:rPr lang="en-US" sz="2400" b="1" i="0" dirty="0">
                <a:solidFill>
                  <a:srgbClr val="000000"/>
                </a:solidFill>
                <a:effectLst/>
                <a:latin typeface="Times-Roman"/>
              </a:rPr>
              <a:t>difference</a:t>
            </a:r>
            <a:r>
              <a:rPr lang="en-US" sz="2400" b="0" i="0" dirty="0">
                <a:solidFill>
                  <a:srgbClr val="000000"/>
                </a:solidFill>
                <a:effectLst/>
                <a:latin typeface="Times-Roman"/>
              </a:rPr>
              <a:t> between the </a:t>
            </a:r>
            <a:r>
              <a:rPr lang="en-US" sz="2400" b="1" i="0" dirty="0">
                <a:solidFill>
                  <a:srgbClr val="000000"/>
                </a:solidFill>
                <a:effectLst/>
                <a:latin typeface="Times-Roman"/>
              </a:rPr>
              <a:t>greedy method </a:t>
            </a:r>
            <a:r>
              <a:rPr lang="en-US" sz="2400" b="0" i="0" dirty="0">
                <a:solidFill>
                  <a:srgbClr val="000000"/>
                </a:solidFill>
                <a:effectLst/>
                <a:latin typeface="Times-Roman"/>
              </a:rPr>
              <a:t>and </a:t>
            </a:r>
            <a:r>
              <a:rPr lang="en-US" sz="2400" b="1" i="0" dirty="0">
                <a:solidFill>
                  <a:srgbClr val="000000"/>
                </a:solidFill>
                <a:effectLst/>
                <a:latin typeface="Times-Roman"/>
              </a:rPr>
              <a:t>dynamic programming </a:t>
            </a:r>
            <a:r>
              <a:rPr lang="en-US" sz="2400" b="0" i="0" dirty="0">
                <a:solidFill>
                  <a:srgbClr val="000000"/>
                </a:solidFill>
                <a:effectLst/>
                <a:latin typeface="Times-Roman"/>
              </a:rPr>
              <a:t>is that in the greedy method only one decision sequence is ever generated. In dynamic programming, many decision sequences may </a:t>
            </a:r>
            <a:r>
              <a:rPr lang="en-US" sz="2400" b="0" i="0" dirty="0" smtClean="0">
                <a:solidFill>
                  <a:srgbClr val="000000"/>
                </a:solidFill>
                <a:effectLst/>
                <a:latin typeface="Times-Roman"/>
              </a:rPr>
              <a:t>be generated</a:t>
            </a:r>
            <a:r>
              <a:rPr lang="en-US" sz="2400" b="0" i="0" dirty="0">
                <a:solidFill>
                  <a:srgbClr val="000000"/>
                </a:solidFill>
                <a:effectLst/>
                <a:latin typeface="Times-Roman"/>
              </a:rPr>
              <a:t>.</a:t>
            </a:r>
            <a:r>
              <a:rPr lang="en-US" sz="2400" dirty="0"/>
              <a:t> </a:t>
            </a:r>
            <a:endParaRPr lang="en-IN" sz="2400" dirty="0"/>
          </a:p>
        </p:txBody>
      </p:sp>
    </p:spTree>
    <p:extLst>
      <p:ext uri="{BB962C8B-B14F-4D97-AF65-F5344CB8AC3E}">
        <p14:creationId xmlns:p14="http://schemas.microsoft.com/office/powerpoint/2010/main" val="25342330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dirty="0">
                <a:solidFill>
                  <a:srgbClr val="000000"/>
                </a:solidFill>
                <a:latin typeface="Times New Roman" panose="02020603050405020304" pitchFamily="18" charset="0"/>
                <a:cs typeface="Times New Roman" panose="02020603050405020304" pitchFamily="18" charset="0"/>
              </a:rPr>
              <a:t>Reliability Design</a:t>
            </a:r>
            <a:r>
              <a:rPr lang="en-IN" sz="4000" dirty="0">
                <a:latin typeface="Times New Roman" panose="02020603050405020304" pitchFamily="18" charset="0"/>
                <a:cs typeface="Times New Roman" panose="02020603050405020304" pitchFamily="18" charset="0"/>
              </a:rPr>
              <a:t> </a:t>
            </a:r>
            <a:endParaRPr lang="en-IN" sz="4000" dirty="0"/>
          </a:p>
        </p:txBody>
      </p:sp>
      <p:pic>
        <p:nvPicPr>
          <p:cNvPr id="4" name="Content Placeholder 3"/>
          <p:cNvPicPr>
            <a:picLocks noGrp="1" noChangeAspect="1"/>
          </p:cNvPicPr>
          <p:nvPr>
            <p:ph idx="1"/>
          </p:nvPr>
        </p:nvPicPr>
        <p:blipFill>
          <a:blip r:embed="rId2"/>
          <a:stretch>
            <a:fillRect/>
          </a:stretch>
        </p:blipFill>
        <p:spPr>
          <a:xfrm>
            <a:off x="1971367" y="1881982"/>
            <a:ext cx="8411497" cy="4156462"/>
          </a:xfrm>
          <a:prstGeom prst="rect">
            <a:avLst/>
          </a:prstGeom>
        </p:spPr>
      </p:pic>
    </p:spTree>
    <p:extLst>
      <p:ext uri="{BB962C8B-B14F-4D97-AF65-F5344CB8AC3E}">
        <p14:creationId xmlns:p14="http://schemas.microsoft.com/office/powerpoint/2010/main" val="3515463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F29A34-8D3A-4690-BC07-D80B7C7B1F89}"/>
              </a:ext>
            </a:extLst>
          </p:cNvPr>
          <p:cNvSpPr>
            <a:spLocks noGrp="1"/>
          </p:cNvSpPr>
          <p:nvPr>
            <p:ph type="title"/>
          </p:nvPr>
        </p:nvSpPr>
        <p:spPr/>
        <p:txBody>
          <a:bodyPr>
            <a:normAutofit/>
          </a:bodyPr>
          <a:lstStyle/>
          <a:p>
            <a:pPr algn="ctr"/>
            <a:r>
              <a:rPr lang="en-IN" sz="3600" dirty="0">
                <a:solidFill>
                  <a:srgbClr val="000000"/>
                </a:solidFill>
                <a:latin typeface="Times-Roman"/>
              </a:rPr>
              <a:t>0/1</a:t>
            </a:r>
            <a:r>
              <a:rPr lang="en-IN" sz="3600" b="0" i="0" dirty="0">
                <a:solidFill>
                  <a:srgbClr val="000000"/>
                </a:solidFill>
                <a:effectLst/>
                <a:latin typeface="Times-Roman"/>
              </a:rPr>
              <a:t>-KNAPSACK</a:t>
            </a:r>
            <a:r>
              <a:rPr lang="en-IN" sz="3600" dirty="0"/>
              <a:t> </a:t>
            </a:r>
          </a:p>
        </p:txBody>
      </p:sp>
      <p:pic>
        <p:nvPicPr>
          <p:cNvPr id="5" name="Content Placeholder 4">
            <a:extLst>
              <a:ext uri="{FF2B5EF4-FFF2-40B4-BE49-F238E27FC236}">
                <a16:creationId xmlns="" xmlns:a16="http://schemas.microsoft.com/office/drawing/2014/main" id="{111B4326-83D0-4198-ACEC-95A09DEEBB2A}"/>
              </a:ext>
            </a:extLst>
          </p:cNvPr>
          <p:cNvPicPr>
            <a:picLocks noGrp="1" noChangeAspect="1"/>
          </p:cNvPicPr>
          <p:nvPr>
            <p:ph idx="1"/>
          </p:nvPr>
        </p:nvPicPr>
        <p:blipFill>
          <a:blip r:embed="rId2"/>
          <a:stretch>
            <a:fillRect/>
          </a:stretch>
        </p:blipFill>
        <p:spPr>
          <a:xfrm>
            <a:off x="1415912" y="2228884"/>
            <a:ext cx="8743950" cy="1333500"/>
          </a:xfrm>
        </p:spPr>
      </p:pic>
      <p:pic>
        <p:nvPicPr>
          <p:cNvPr id="7" name="Picture 6">
            <a:extLst>
              <a:ext uri="{FF2B5EF4-FFF2-40B4-BE49-F238E27FC236}">
                <a16:creationId xmlns="" xmlns:a16="http://schemas.microsoft.com/office/drawing/2014/main" id="{C7D3AAB4-2506-4B0D-A6D4-4045B3CAF213}"/>
              </a:ext>
            </a:extLst>
          </p:cNvPr>
          <p:cNvPicPr>
            <a:picLocks noChangeAspect="1"/>
          </p:cNvPicPr>
          <p:nvPr/>
        </p:nvPicPr>
        <p:blipFill>
          <a:blip r:embed="rId3"/>
          <a:stretch>
            <a:fillRect/>
          </a:stretch>
        </p:blipFill>
        <p:spPr>
          <a:xfrm>
            <a:off x="1339712" y="3562384"/>
            <a:ext cx="8820150" cy="2228850"/>
          </a:xfrm>
          <a:prstGeom prst="rect">
            <a:avLst/>
          </a:prstGeom>
        </p:spPr>
      </p:pic>
    </p:spTree>
    <p:extLst>
      <p:ext uri="{BB962C8B-B14F-4D97-AF65-F5344CB8AC3E}">
        <p14:creationId xmlns:p14="http://schemas.microsoft.com/office/powerpoint/2010/main" val="2328791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E50A03-31C3-4D86-9D19-BF9672C0464B}"/>
              </a:ext>
            </a:extLst>
          </p:cNvPr>
          <p:cNvSpPr>
            <a:spLocks noGrp="1"/>
          </p:cNvSpPr>
          <p:nvPr>
            <p:ph type="title"/>
          </p:nvPr>
        </p:nvSpPr>
        <p:spPr/>
        <p:txBody>
          <a:bodyPr>
            <a:normAutofit/>
          </a:bodyPr>
          <a:lstStyle/>
          <a:p>
            <a:pPr algn="ctr"/>
            <a:r>
              <a:rPr lang="en-IN" sz="3600" dirty="0">
                <a:solidFill>
                  <a:srgbClr val="000000"/>
                </a:solidFill>
                <a:latin typeface="Times-Roman"/>
              </a:rPr>
              <a:t>0/1</a:t>
            </a:r>
            <a:r>
              <a:rPr lang="en-IN" sz="3600" b="0" i="0" dirty="0">
                <a:solidFill>
                  <a:srgbClr val="000000"/>
                </a:solidFill>
                <a:effectLst/>
                <a:latin typeface="Times-Roman"/>
              </a:rPr>
              <a:t>-KNAPSACK</a:t>
            </a:r>
            <a:r>
              <a:rPr lang="en-IN" sz="3600" dirty="0"/>
              <a:t> </a:t>
            </a:r>
          </a:p>
        </p:txBody>
      </p:sp>
      <p:pic>
        <p:nvPicPr>
          <p:cNvPr id="5" name="Content Placeholder 4">
            <a:extLst>
              <a:ext uri="{FF2B5EF4-FFF2-40B4-BE49-F238E27FC236}">
                <a16:creationId xmlns="" xmlns:a16="http://schemas.microsoft.com/office/drawing/2014/main" id="{96357229-F8CF-4289-8A4C-25A19C61B18A}"/>
              </a:ext>
            </a:extLst>
          </p:cNvPr>
          <p:cNvPicPr>
            <a:picLocks noGrp="1" noChangeAspect="1"/>
          </p:cNvPicPr>
          <p:nvPr>
            <p:ph idx="1"/>
          </p:nvPr>
        </p:nvPicPr>
        <p:blipFill>
          <a:blip r:embed="rId2"/>
          <a:stretch>
            <a:fillRect/>
          </a:stretch>
        </p:blipFill>
        <p:spPr>
          <a:xfrm>
            <a:off x="1624012" y="2043906"/>
            <a:ext cx="8943975" cy="3914775"/>
          </a:xfrm>
        </p:spPr>
      </p:pic>
    </p:spTree>
    <p:extLst>
      <p:ext uri="{BB962C8B-B14F-4D97-AF65-F5344CB8AC3E}">
        <p14:creationId xmlns:p14="http://schemas.microsoft.com/office/powerpoint/2010/main" val="332955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40EBE3-91D0-4EDF-AF7B-22CBC1D0312A}"/>
              </a:ext>
            </a:extLst>
          </p:cNvPr>
          <p:cNvSpPr>
            <a:spLocks noGrp="1"/>
          </p:cNvSpPr>
          <p:nvPr>
            <p:ph type="title"/>
          </p:nvPr>
        </p:nvSpPr>
        <p:spPr>
          <a:xfrm>
            <a:off x="838200" y="365125"/>
            <a:ext cx="10515600" cy="843915"/>
          </a:xfrm>
        </p:spPr>
        <p:txBody>
          <a:bodyPr>
            <a:normAutofit/>
          </a:bodyPr>
          <a:lstStyle/>
          <a:p>
            <a:pPr algn="ctr"/>
            <a:r>
              <a:rPr lang="en-IN" sz="3600" dirty="0">
                <a:solidFill>
                  <a:srgbClr val="000000"/>
                </a:solidFill>
                <a:latin typeface="Times-Roman"/>
              </a:rPr>
              <a:t>0/1</a:t>
            </a:r>
            <a:r>
              <a:rPr lang="en-IN" sz="3600" b="0" i="0" dirty="0">
                <a:solidFill>
                  <a:srgbClr val="000000"/>
                </a:solidFill>
                <a:effectLst/>
                <a:latin typeface="Times-Roman"/>
              </a:rPr>
              <a:t>-KNAPSACK</a:t>
            </a:r>
            <a:r>
              <a:rPr lang="en-IN" sz="3600" dirty="0"/>
              <a:t> </a:t>
            </a:r>
          </a:p>
        </p:txBody>
      </p:sp>
      <p:pic>
        <p:nvPicPr>
          <p:cNvPr id="5" name="Content Placeholder 4">
            <a:extLst>
              <a:ext uri="{FF2B5EF4-FFF2-40B4-BE49-F238E27FC236}">
                <a16:creationId xmlns="" xmlns:a16="http://schemas.microsoft.com/office/drawing/2014/main" id="{4A9AA487-AE40-45FA-AE78-CE406D52E590}"/>
              </a:ext>
            </a:extLst>
          </p:cNvPr>
          <p:cNvPicPr>
            <a:picLocks noGrp="1" noChangeAspect="1"/>
          </p:cNvPicPr>
          <p:nvPr>
            <p:ph idx="1"/>
          </p:nvPr>
        </p:nvPicPr>
        <p:blipFill>
          <a:blip r:embed="rId2"/>
          <a:stretch>
            <a:fillRect/>
          </a:stretch>
        </p:blipFill>
        <p:spPr>
          <a:xfrm>
            <a:off x="1579880" y="1295400"/>
            <a:ext cx="8820150" cy="4267200"/>
          </a:xfrm>
        </p:spPr>
      </p:pic>
      <p:pic>
        <p:nvPicPr>
          <p:cNvPr id="7" name="Picture 6">
            <a:extLst>
              <a:ext uri="{FF2B5EF4-FFF2-40B4-BE49-F238E27FC236}">
                <a16:creationId xmlns="" xmlns:a16="http://schemas.microsoft.com/office/drawing/2014/main" id="{9B32BC14-7F41-4B74-90DE-4F6F861C1E8B}"/>
              </a:ext>
            </a:extLst>
          </p:cNvPr>
          <p:cNvPicPr>
            <a:picLocks noChangeAspect="1"/>
          </p:cNvPicPr>
          <p:nvPr/>
        </p:nvPicPr>
        <p:blipFill>
          <a:blip r:embed="rId3"/>
          <a:stretch>
            <a:fillRect/>
          </a:stretch>
        </p:blipFill>
        <p:spPr>
          <a:xfrm>
            <a:off x="1494155" y="5495925"/>
            <a:ext cx="8905875" cy="1362075"/>
          </a:xfrm>
          <a:prstGeom prst="rect">
            <a:avLst/>
          </a:prstGeom>
        </p:spPr>
      </p:pic>
    </p:spTree>
    <p:extLst>
      <p:ext uri="{BB962C8B-B14F-4D97-AF65-F5344CB8AC3E}">
        <p14:creationId xmlns:p14="http://schemas.microsoft.com/office/powerpoint/2010/main" val="3694273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C6A905-C0D2-4774-B7B3-DACD6F116DFD}"/>
              </a:ext>
            </a:extLst>
          </p:cNvPr>
          <p:cNvSpPr>
            <a:spLocks noGrp="1"/>
          </p:cNvSpPr>
          <p:nvPr>
            <p:ph type="title"/>
          </p:nvPr>
        </p:nvSpPr>
        <p:spPr/>
        <p:txBody>
          <a:bodyPr>
            <a:normAutofit/>
          </a:bodyPr>
          <a:lstStyle/>
          <a:p>
            <a:pPr algn="ctr"/>
            <a:r>
              <a:rPr lang="en-IN" sz="3600" dirty="0">
                <a:solidFill>
                  <a:srgbClr val="000000"/>
                </a:solidFill>
                <a:latin typeface="Times-Roman"/>
              </a:rPr>
              <a:t>0/1</a:t>
            </a:r>
            <a:r>
              <a:rPr lang="en-IN" sz="3600" b="0" i="0" dirty="0">
                <a:solidFill>
                  <a:srgbClr val="000000"/>
                </a:solidFill>
                <a:effectLst/>
                <a:latin typeface="Times-Roman"/>
              </a:rPr>
              <a:t>-KNAPSACK</a:t>
            </a:r>
            <a:r>
              <a:rPr lang="en-IN" sz="3600" dirty="0"/>
              <a:t> </a:t>
            </a:r>
          </a:p>
        </p:txBody>
      </p:sp>
      <p:pic>
        <p:nvPicPr>
          <p:cNvPr id="5" name="Content Placeholder 4">
            <a:extLst>
              <a:ext uri="{FF2B5EF4-FFF2-40B4-BE49-F238E27FC236}">
                <a16:creationId xmlns="" xmlns:a16="http://schemas.microsoft.com/office/drawing/2014/main" id="{0A45DE4A-B9D9-47FC-8DBD-258124FF16BC}"/>
              </a:ext>
            </a:extLst>
          </p:cNvPr>
          <p:cNvPicPr>
            <a:picLocks noGrp="1" noChangeAspect="1"/>
          </p:cNvPicPr>
          <p:nvPr>
            <p:ph idx="1"/>
          </p:nvPr>
        </p:nvPicPr>
        <p:blipFill>
          <a:blip r:embed="rId2"/>
          <a:stretch>
            <a:fillRect/>
          </a:stretch>
        </p:blipFill>
        <p:spPr>
          <a:xfrm>
            <a:off x="1724025" y="2567781"/>
            <a:ext cx="8743950" cy="2867025"/>
          </a:xfrm>
        </p:spPr>
      </p:pic>
    </p:spTree>
    <p:extLst>
      <p:ext uri="{BB962C8B-B14F-4D97-AF65-F5344CB8AC3E}">
        <p14:creationId xmlns:p14="http://schemas.microsoft.com/office/powerpoint/2010/main" val="1997752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4E8B32-EB55-4B24-A0A9-8D06BE689D46}"/>
              </a:ext>
            </a:extLst>
          </p:cNvPr>
          <p:cNvSpPr>
            <a:spLocks noGrp="1"/>
          </p:cNvSpPr>
          <p:nvPr>
            <p:ph type="title"/>
          </p:nvPr>
        </p:nvSpPr>
        <p:spPr/>
        <p:txBody>
          <a:bodyPr>
            <a:normAutofit/>
          </a:bodyPr>
          <a:lstStyle/>
          <a:p>
            <a:pPr algn="ctr"/>
            <a:r>
              <a:rPr lang="en-IN" sz="3600" dirty="0">
                <a:solidFill>
                  <a:srgbClr val="000000"/>
                </a:solidFill>
                <a:latin typeface="Times-Roman"/>
              </a:rPr>
              <a:t>0/1</a:t>
            </a:r>
            <a:r>
              <a:rPr lang="en-IN" sz="3600" b="0" i="0" dirty="0">
                <a:solidFill>
                  <a:srgbClr val="000000"/>
                </a:solidFill>
                <a:effectLst/>
                <a:latin typeface="Times-Roman"/>
              </a:rPr>
              <a:t>-KNAPSACK</a:t>
            </a:r>
            <a:r>
              <a:rPr lang="en-IN" sz="3600" dirty="0"/>
              <a:t> </a:t>
            </a:r>
          </a:p>
        </p:txBody>
      </p:sp>
      <p:pic>
        <p:nvPicPr>
          <p:cNvPr id="5" name="Content Placeholder 4">
            <a:extLst>
              <a:ext uri="{FF2B5EF4-FFF2-40B4-BE49-F238E27FC236}">
                <a16:creationId xmlns="" xmlns:a16="http://schemas.microsoft.com/office/drawing/2014/main" id="{7DC1106B-FD40-483E-96DE-C1E5211F8B3A}"/>
              </a:ext>
            </a:extLst>
          </p:cNvPr>
          <p:cNvPicPr>
            <a:picLocks noGrp="1" noChangeAspect="1"/>
          </p:cNvPicPr>
          <p:nvPr>
            <p:ph idx="1"/>
          </p:nvPr>
        </p:nvPicPr>
        <p:blipFill>
          <a:blip r:embed="rId2"/>
          <a:stretch>
            <a:fillRect/>
          </a:stretch>
        </p:blipFill>
        <p:spPr>
          <a:xfrm>
            <a:off x="1676400" y="1811619"/>
            <a:ext cx="8839200" cy="2314575"/>
          </a:xfrm>
        </p:spPr>
      </p:pic>
      <p:pic>
        <p:nvPicPr>
          <p:cNvPr id="3" name="Picture 2"/>
          <p:cNvPicPr>
            <a:picLocks noChangeAspect="1"/>
          </p:cNvPicPr>
          <p:nvPr/>
        </p:nvPicPr>
        <p:blipFill>
          <a:blip r:embed="rId3"/>
          <a:stretch>
            <a:fillRect/>
          </a:stretch>
        </p:blipFill>
        <p:spPr>
          <a:xfrm>
            <a:off x="934064" y="4642318"/>
            <a:ext cx="10530349" cy="994620"/>
          </a:xfrm>
          <a:prstGeom prst="rect">
            <a:avLst/>
          </a:prstGeom>
        </p:spPr>
      </p:pic>
    </p:spTree>
    <p:extLst>
      <p:ext uri="{BB962C8B-B14F-4D97-AF65-F5344CB8AC3E}">
        <p14:creationId xmlns:p14="http://schemas.microsoft.com/office/powerpoint/2010/main" val="5590073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6943" y="468450"/>
            <a:ext cx="9441057" cy="6163407"/>
          </a:xfrm>
          <a:prstGeom prst="rect">
            <a:avLst/>
          </a:prstGeom>
        </p:spPr>
      </p:pic>
    </p:spTree>
    <p:extLst>
      <p:ext uri="{BB962C8B-B14F-4D97-AF65-F5344CB8AC3E}">
        <p14:creationId xmlns:p14="http://schemas.microsoft.com/office/powerpoint/2010/main" val="2755082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1467" y="277771"/>
            <a:ext cx="4189475" cy="6462241"/>
          </a:xfrm>
          <a:prstGeom prst="rect">
            <a:avLst/>
          </a:prstGeom>
        </p:spPr>
      </p:pic>
    </p:spTree>
    <p:extLst>
      <p:ext uri="{BB962C8B-B14F-4D97-AF65-F5344CB8AC3E}">
        <p14:creationId xmlns:p14="http://schemas.microsoft.com/office/powerpoint/2010/main" val="3869927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a:solidFill>
                  <a:srgbClr val="000000"/>
                </a:solidFill>
                <a:latin typeface="Times New Roman" panose="02020603050405020304" pitchFamily="18" charset="0"/>
              </a:rPr>
              <a:t>Travelling Salesperson Problem</a:t>
            </a:r>
            <a:r>
              <a:rPr lang="en-IN" sz="3600" dirty="0"/>
              <a:t> </a:t>
            </a:r>
          </a:p>
        </p:txBody>
      </p:sp>
      <p:pic>
        <p:nvPicPr>
          <p:cNvPr id="1026" name="Picture 2" descr="https://www.gatevidyalay.com/wp-content/uploads/2018/04/Travelling-Salesman-Problem-Using-Branch-and-Bound-Approach-Problem-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525" y="2453608"/>
            <a:ext cx="4265484" cy="298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1945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a:solidFill>
                  <a:srgbClr val="000000"/>
                </a:solidFill>
                <a:latin typeface="Times New Roman" panose="02020603050405020304" pitchFamily="18" charset="0"/>
                <a:cs typeface="Times New Roman" panose="02020603050405020304" pitchFamily="18" charset="0"/>
              </a:rPr>
              <a:t>Longest Common Subsequence</a:t>
            </a:r>
            <a:r>
              <a:rPr lang="en-IN" sz="3600" dirty="0">
                <a:latin typeface="Times New Roman" panose="02020603050405020304" pitchFamily="18" charset="0"/>
                <a:cs typeface="Times New Roman" panose="02020603050405020304" pitchFamily="18" charset="0"/>
              </a:rPr>
              <a:t> </a:t>
            </a:r>
          </a:p>
        </p:txBody>
      </p:sp>
      <p:pic>
        <p:nvPicPr>
          <p:cNvPr id="5" name="Picture 4"/>
          <p:cNvPicPr>
            <a:picLocks noChangeAspect="1"/>
          </p:cNvPicPr>
          <p:nvPr/>
        </p:nvPicPr>
        <p:blipFill>
          <a:blip r:embed="rId2"/>
          <a:stretch>
            <a:fillRect/>
          </a:stretch>
        </p:blipFill>
        <p:spPr>
          <a:xfrm>
            <a:off x="2571066" y="3410104"/>
            <a:ext cx="7496706" cy="453974"/>
          </a:xfrm>
          <a:prstGeom prst="rect">
            <a:avLst/>
          </a:prstGeom>
        </p:spPr>
      </p:pic>
    </p:spTree>
    <p:extLst>
      <p:ext uri="{BB962C8B-B14F-4D97-AF65-F5344CB8AC3E}">
        <p14:creationId xmlns:p14="http://schemas.microsoft.com/office/powerpoint/2010/main" val="2383950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8D09BA-6798-437B-A4A4-4E2DC100D592}"/>
              </a:ext>
            </a:extLst>
          </p:cNvPr>
          <p:cNvSpPr>
            <a:spLocks noGrp="1"/>
          </p:cNvSpPr>
          <p:nvPr>
            <p:ph type="title"/>
          </p:nvPr>
        </p:nvSpPr>
        <p:spPr/>
        <p:txBody>
          <a:bodyPr>
            <a:normAutofit/>
          </a:bodyPr>
          <a:lstStyle/>
          <a:p>
            <a:pPr algn="ctr"/>
            <a:r>
              <a:rPr lang="en-IN" sz="3600" b="1" i="0" dirty="0">
                <a:solidFill>
                  <a:srgbClr val="231F20"/>
                </a:solidFill>
                <a:effectLst/>
                <a:latin typeface="Times-Bold"/>
              </a:rPr>
              <a:t>Rod cutting</a:t>
            </a:r>
            <a:r>
              <a:rPr lang="en-IN" sz="3600" dirty="0"/>
              <a:t> </a:t>
            </a:r>
          </a:p>
        </p:txBody>
      </p:sp>
      <p:sp>
        <p:nvSpPr>
          <p:cNvPr id="3" name="Content Placeholder 2">
            <a:extLst>
              <a:ext uri="{FF2B5EF4-FFF2-40B4-BE49-F238E27FC236}">
                <a16:creationId xmlns="" xmlns:a16="http://schemas.microsoft.com/office/drawing/2014/main" id="{22ECC2A7-443E-43BC-8AE1-B31D7D7F28B8}"/>
              </a:ext>
            </a:extLst>
          </p:cNvPr>
          <p:cNvSpPr>
            <a:spLocks noGrp="1"/>
          </p:cNvSpPr>
          <p:nvPr>
            <p:ph idx="1"/>
          </p:nvPr>
        </p:nvSpPr>
        <p:spPr/>
        <p:txBody>
          <a:bodyPr>
            <a:normAutofit lnSpcReduction="10000"/>
          </a:bodyPr>
          <a:lstStyle/>
          <a:p>
            <a:pPr algn="just">
              <a:lnSpc>
                <a:spcPct val="150000"/>
              </a:lnSpc>
            </a:pPr>
            <a:r>
              <a:rPr lang="en-US" sz="2400" b="0" i="0" dirty="0">
                <a:solidFill>
                  <a:srgbClr val="231F20"/>
                </a:solidFill>
                <a:effectLst/>
                <a:latin typeface="Times-Roman"/>
              </a:rPr>
              <a:t>Our first example uses dynamic programming to solve a simple problem in deciding where to cut steel rods. Serling Enterprises buys long steel rods and cuts them into shorter rods, which it then sells. Each cut is free. The management of Serling Enterprises wants to know the best way to cut up the rods.</a:t>
            </a:r>
          </a:p>
          <a:p>
            <a:pPr algn="just">
              <a:lnSpc>
                <a:spcPct val="150000"/>
              </a:lnSpc>
            </a:pPr>
            <a:r>
              <a:rPr lang="en-US" sz="2400" i="0" dirty="0">
                <a:solidFill>
                  <a:srgbClr val="231F20"/>
                </a:solidFill>
                <a:effectLst/>
                <a:latin typeface="Times-Roman"/>
              </a:rPr>
              <a:t>We assume that we know, for </a:t>
            </a:r>
            <a:r>
              <a:rPr lang="en-US" sz="2400" i="0" dirty="0" err="1">
                <a:solidFill>
                  <a:srgbClr val="231F20"/>
                </a:solidFill>
                <a:effectLst/>
                <a:latin typeface="MT2MIT"/>
              </a:rPr>
              <a:t>i</a:t>
            </a:r>
            <a:r>
              <a:rPr lang="en-US" sz="2400" i="0" dirty="0">
                <a:solidFill>
                  <a:srgbClr val="231F20"/>
                </a:solidFill>
                <a:effectLst/>
                <a:latin typeface="MT2MIT"/>
              </a:rPr>
              <a:t> </a:t>
            </a:r>
            <a:r>
              <a:rPr lang="en-US" sz="2400" dirty="0">
                <a:solidFill>
                  <a:srgbClr val="231F20"/>
                </a:solidFill>
                <a:latin typeface="MT2SYT"/>
              </a:rPr>
              <a:t>=</a:t>
            </a:r>
            <a:r>
              <a:rPr lang="en-US" sz="2400" i="0" dirty="0">
                <a:solidFill>
                  <a:srgbClr val="231F20"/>
                </a:solidFill>
                <a:effectLst/>
                <a:latin typeface="MT2SYT"/>
              </a:rPr>
              <a:t> </a:t>
            </a:r>
            <a:r>
              <a:rPr lang="en-US" sz="2400" i="0" dirty="0">
                <a:solidFill>
                  <a:srgbClr val="231F20"/>
                </a:solidFill>
                <a:effectLst/>
                <a:latin typeface="MT2MIT"/>
              </a:rPr>
              <a:t>1, 2, ….,</a:t>
            </a:r>
            <a:r>
              <a:rPr lang="en-US" sz="2400" i="0" dirty="0">
                <a:solidFill>
                  <a:srgbClr val="231F20"/>
                </a:solidFill>
                <a:effectLst/>
                <a:latin typeface="Times-Roman"/>
              </a:rPr>
              <a:t> the price</a:t>
            </a:r>
            <a:r>
              <a:rPr lang="en-US" sz="2400" b="1" i="0" dirty="0">
                <a:solidFill>
                  <a:srgbClr val="231F20"/>
                </a:solidFill>
                <a:effectLst/>
                <a:latin typeface="Times-Roman"/>
              </a:rPr>
              <a:t> </a:t>
            </a:r>
            <a:r>
              <a:rPr lang="en-US" sz="2400" b="1" i="0" dirty="0">
                <a:solidFill>
                  <a:srgbClr val="231F20"/>
                </a:solidFill>
                <a:effectLst/>
                <a:latin typeface="MT2MIT"/>
              </a:rPr>
              <a:t>p</a:t>
            </a:r>
            <a:r>
              <a:rPr lang="en-US" sz="2400" b="1" i="0" baseline="-25000" dirty="0">
                <a:solidFill>
                  <a:srgbClr val="231F20"/>
                </a:solidFill>
                <a:effectLst/>
                <a:latin typeface="MT2MIS"/>
              </a:rPr>
              <a:t>i</a:t>
            </a:r>
            <a:r>
              <a:rPr lang="en-US" sz="2400" b="1" i="0" dirty="0">
                <a:solidFill>
                  <a:srgbClr val="231F20"/>
                </a:solidFill>
                <a:effectLst/>
                <a:latin typeface="MT2MIS"/>
              </a:rPr>
              <a:t> </a:t>
            </a:r>
            <a:r>
              <a:rPr lang="en-US" sz="2400" i="0" dirty="0">
                <a:solidFill>
                  <a:srgbClr val="231F20"/>
                </a:solidFill>
                <a:effectLst/>
                <a:latin typeface="Times-Roman"/>
              </a:rPr>
              <a:t>in dollars that Serling Enterprises charges for a rod of length </a:t>
            </a:r>
            <a:r>
              <a:rPr lang="en-US" sz="2400" i="0" dirty="0" err="1">
                <a:solidFill>
                  <a:srgbClr val="231F20"/>
                </a:solidFill>
                <a:effectLst/>
                <a:latin typeface="MT2MIT"/>
              </a:rPr>
              <a:t>i</a:t>
            </a:r>
            <a:r>
              <a:rPr lang="en-US" sz="2400" i="0" dirty="0">
                <a:solidFill>
                  <a:srgbClr val="231F20"/>
                </a:solidFill>
                <a:effectLst/>
                <a:latin typeface="MT2MIT"/>
              </a:rPr>
              <a:t> </a:t>
            </a:r>
            <a:r>
              <a:rPr lang="en-US" sz="2400" i="0" dirty="0">
                <a:solidFill>
                  <a:srgbClr val="231F20"/>
                </a:solidFill>
                <a:effectLst/>
                <a:latin typeface="Times-Roman"/>
              </a:rPr>
              <a:t>inches. Rod lengths are always </a:t>
            </a:r>
            <a:r>
              <a:rPr lang="en-US" sz="2400" i="0" dirty="0" smtClean="0">
                <a:solidFill>
                  <a:srgbClr val="231F20"/>
                </a:solidFill>
                <a:effectLst/>
                <a:latin typeface="Times-Roman"/>
              </a:rPr>
              <a:t>an integral number </a:t>
            </a:r>
            <a:r>
              <a:rPr lang="en-US" sz="2400" i="0" dirty="0">
                <a:solidFill>
                  <a:srgbClr val="231F20"/>
                </a:solidFill>
                <a:effectLst/>
                <a:latin typeface="Times-Roman"/>
              </a:rPr>
              <a:t>of inches.</a:t>
            </a:r>
            <a:r>
              <a:rPr lang="en-US" sz="2400" dirty="0"/>
              <a:t> </a:t>
            </a:r>
            <a:endParaRPr lang="en-IN" sz="2400" dirty="0"/>
          </a:p>
        </p:txBody>
      </p:sp>
    </p:spTree>
    <p:extLst>
      <p:ext uri="{BB962C8B-B14F-4D97-AF65-F5344CB8AC3E}">
        <p14:creationId xmlns:p14="http://schemas.microsoft.com/office/powerpoint/2010/main" val="30877608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smtClean="0"/>
              <a:t>Multistage Graph</a:t>
            </a:r>
            <a:endParaRPr lang="en-IN" sz="3600" b="1" dirty="0"/>
          </a:p>
        </p:txBody>
      </p:sp>
      <p:pic>
        <p:nvPicPr>
          <p:cNvPr id="3" name="Picture 2"/>
          <p:cNvPicPr>
            <a:picLocks noChangeAspect="1"/>
          </p:cNvPicPr>
          <p:nvPr/>
        </p:nvPicPr>
        <p:blipFill>
          <a:blip r:embed="rId2"/>
          <a:stretch>
            <a:fillRect/>
          </a:stretch>
        </p:blipFill>
        <p:spPr>
          <a:xfrm>
            <a:off x="1399714" y="2088921"/>
            <a:ext cx="9238790" cy="4171616"/>
          </a:xfrm>
          <a:prstGeom prst="rect">
            <a:avLst/>
          </a:prstGeom>
        </p:spPr>
      </p:pic>
    </p:spTree>
    <p:extLst>
      <p:ext uri="{BB962C8B-B14F-4D97-AF65-F5344CB8AC3E}">
        <p14:creationId xmlns:p14="http://schemas.microsoft.com/office/powerpoint/2010/main" val="27023352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a:solidFill>
                  <a:srgbClr val="000000"/>
                </a:solidFill>
                <a:latin typeface="Times-Roman"/>
              </a:rPr>
              <a:t>0/1-KNAPSACK</a:t>
            </a:r>
            <a:r>
              <a:rPr lang="en-IN" sz="3600" dirty="0"/>
              <a:t> </a:t>
            </a:r>
          </a:p>
        </p:txBody>
      </p:sp>
      <p:pic>
        <p:nvPicPr>
          <p:cNvPr id="4" name="Content Placeholder 3"/>
          <p:cNvPicPr>
            <a:picLocks noGrp="1" noChangeAspect="1"/>
          </p:cNvPicPr>
          <p:nvPr>
            <p:ph idx="1"/>
          </p:nvPr>
        </p:nvPicPr>
        <p:blipFill>
          <a:blip r:embed="rId2"/>
          <a:stretch>
            <a:fillRect/>
          </a:stretch>
        </p:blipFill>
        <p:spPr>
          <a:xfrm>
            <a:off x="1028700" y="2591594"/>
            <a:ext cx="10134600" cy="2819400"/>
          </a:xfrm>
          <a:prstGeom prst="rect">
            <a:avLst/>
          </a:prstGeom>
        </p:spPr>
      </p:pic>
    </p:spTree>
    <p:extLst>
      <p:ext uri="{BB962C8B-B14F-4D97-AF65-F5344CB8AC3E}">
        <p14:creationId xmlns:p14="http://schemas.microsoft.com/office/powerpoint/2010/main" val="979577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25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D38FD5-1BE7-4C62-AA5E-367586D0642E}"/>
              </a:ext>
            </a:extLst>
          </p:cNvPr>
          <p:cNvSpPr>
            <a:spLocks noGrp="1"/>
          </p:cNvSpPr>
          <p:nvPr>
            <p:ph type="title"/>
          </p:nvPr>
        </p:nvSpPr>
        <p:spPr/>
        <p:txBody>
          <a:bodyPr>
            <a:normAutofit/>
          </a:bodyPr>
          <a:lstStyle/>
          <a:p>
            <a:pPr algn="ctr"/>
            <a:r>
              <a:rPr lang="en-IN" sz="3600" b="1" i="0" dirty="0">
                <a:solidFill>
                  <a:srgbClr val="231F20"/>
                </a:solidFill>
                <a:effectLst/>
                <a:latin typeface="Times-Bold"/>
              </a:rPr>
              <a:t>Rod cutting</a:t>
            </a:r>
            <a:r>
              <a:rPr lang="en-IN" sz="3600" dirty="0"/>
              <a:t> </a:t>
            </a:r>
          </a:p>
        </p:txBody>
      </p:sp>
      <p:pic>
        <p:nvPicPr>
          <p:cNvPr id="5" name="Content Placeholder 4">
            <a:extLst>
              <a:ext uri="{FF2B5EF4-FFF2-40B4-BE49-F238E27FC236}">
                <a16:creationId xmlns="" xmlns:a16="http://schemas.microsoft.com/office/drawing/2014/main" id="{8CA4D0BE-8CA5-4300-9216-F6A8B94150F7}"/>
              </a:ext>
            </a:extLst>
          </p:cNvPr>
          <p:cNvPicPr>
            <a:picLocks noGrp="1" noChangeAspect="1"/>
          </p:cNvPicPr>
          <p:nvPr>
            <p:ph idx="1"/>
          </p:nvPr>
        </p:nvPicPr>
        <p:blipFill>
          <a:blip r:embed="rId2"/>
          <a:stretch>
            <a:fillRect/>
          </a:stretch>
        </p:blipFill>
        <p:spPr>
          <a:xfrm>
            <a:off x="2606123" y="3429000"/>
            <a:ext cx="5886450" cy="1038225"/>
          </a:xfrm>
        </p:spPr>
      </p:pic>
    </p:spTree>
    <p:extLst>
      <p:ext uri="{BB962C8B-B14F-4D97-AF65-F5344CB8AC3E}">
        <p14:creationId xmlns:p14="http://schemas.microsoft.com/office/powerpoint/2010/main" val="2384474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C27FCA7-AB08-4766-A48A-845654D888CE}"/>
              </a:ext>
            </a:extLst>
          </p:cNvPr>
          <p:cNvPicPr>
            <a:picLocks noGrp="1" noChangeAspect="1"/>
          </p:cNvPicPr>
          <p:nvPr>
            <p:ph idx="1"/>
          </p:nvPr>
        </p:nvPicPr>
        <p:blipFill>
          <a:blip r:embed="rId2"/>
          <a:stretch>
            <a:fillRect/>
          </a:stretch>
        </p:blipFill>
        <p:spPr>
          <a:xfrm>
            <a:off x="758687" y="2720975"/>
            <a:ext cx="10353675" cy="3314700"/>
          </a:xfrm>
        </p:spPr>
      </p:pic>
      <p:pic>
        <p:nvPicPr>
          <p:cNvPr id="6" name="Content Placeholder 4">
            <a:extLst>
              <a:ext uri="{FF2B5EF4-FFF2-40B4-BE49-F238E27FC236}">
                <a16:creationId xmlns="" xmlns:a16="http://schemas.microsoft.com/office/drawing/2014/main" id="{2430740A-239F-4D58-93E7-7C4AE38106CB}"/>
              </a:ext>
            </a:extLst>
          </p:cNvPr>
          <p:cNvPicPr>
            <a:picLocks noChangeAspect="1"/>
          </p:cNvPicPr>
          <p:nvPr/>
        </p:nvPicPr>
        <p:blipFill>
          <a:blip r:embed="rId3"/>
          <a:stretch>
            <a:fillRect/>
          </a:stretch>
        </p:blipFill>
        <p:spPr>
          <a:xfrm>
            <a:off x="2864540" y="924339"/>
            <a:ext cx="5886450" cy="1038225"/>
          </a:xfrm>
          <a:prstGeom prst="rect">
            <a:avLst/>
          </a:prstGeom>
        </p:spPr>
      </p:pic>
    </p:spTree>
    <p:extLst>
      <p:ext uri="{BB962C8B-B14F-4D97-AF65-F5344CB8AC3E}">
        <p14:creationId xmlns:p14="http://schemas.microsoft.com/office/powerpoint/2010/main" val="2912135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3332D9-E289-4442-99A6-1172636B04B7}"/>
              </a:ext>
            </a:extLst>
          </p:cNvPr>
          <p:cNvSpPr>
            <a:spLocks noGrp="1"/>
          </p:cNvSpPr>
          <p:nvPr>
            <p:ph type="title"/>
          </p:nvPr>
        </p:nvSpPr>
        <p:spPr/>
        <p:txBody>
          <a:bodyPr>
            <a:normAutofit/>
          </a:bodyPr>
          <a:lstStyle/>
          <a:p>
            <a:pPr algn="ctr"/>
            <a:r>
              <a:rPr lang="en-IN" sz="3600" b="1" i="0" dirty="0">
                <a:solidFill>
                  <a:srgbClr val="231F20"/>
                </a:solidFill>
                <a:effectLst/>
                <a:latin typeface="Times-Bold"/>
              </a:rPr>
              <a:t>Rod cutting</a:t>
            </a:r>
            <a:r>
              <a:rPr lang="en-IN" sz="3600" dirty="0"/>
              <a:t> </a:t>
            </a:r>
          </a:p>
        </p:txBody>
      </p:sp>
      <p:pic>
        <p:nvPicPr>
          <p:cNvPr id="5" name="Content Placeholder 4">
            <a:extLst>
              <a:ext uri="{FF2B5EF4-FFF2-40B4-BE49-F238E27FC236}">
                <a16:creationId xmlns="" xmlns:a16="http://schemas.microsoft.com/office/drawing/2014/main" id="{B6B7EC0E-17BE-457E-95E6-354BCDD84D3A}"/>
              </a:ext>
            </a:extLst>
          </p:cNvPr>
          <p:cNvPicPr>
            <a:picLocks noGrp="1" noChangeAspect="1"/>
          </p:cNvPicPr>
          <p:nvPr>
            <p:ph idx="1"/>
          </p:nvPr>
        </p:nvPicPr>
        <p:blipFill>
          <a:blip r:embed="rId2"/>
          <a:stretch>
            <a:fillRect/>
          </a:stretch>
        </p:blipFill>
        <p:spPr>
          <a:xfrm>
            <a:off x="2890837" y="2320131"/>
            <a:ext cx="6410325" cy="3362325"/>
          </a:xfrm>
        </p:spPr>
      </p:pic>
    </p:spTree>
    <p:extLst>
      <p:ext uri="{BB962C8B-B14F-4D97-AF65-F5344CB8AC3E}">
        <p14:creationId xmlns:p14="http://schemas.microsoft.com/office/powerpoint/2010/main" val="3351819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888F23-AA32-4021-A1D4-843156085FF2}"/>
              </a:ext>
            </a:extLst>
          </p:cNvPr>
          <p:cNvSpPr>
            <a:spLocks noGrp="1"/>
          </p:cNvSpPr>
          <p:nvPr>
            <p:ph type="title"/>
          </p:nvPr>
        </p:nvSpPr>
        <p:spPr/>
        <p:txBody>
          <a:bodyPr>
            <a:normAutofit/>
          </a:bodyPr>
          <a:lstStyle/>
          <a:p>
            <a:pPr algn="ctr"/>
            <a:r>
              <a:rPr lang="en-IN" sz="3600" b="1" i="0" dirty="0">
                <a:solidFill>
                  <a:srgbClr val="000000"/>
                </a:solidFill>
                <a:effectLst/>
                <a:latin typeface="Times New Roman" panose="02020603050405020304" pitchFamily="18" charset="0"/>
              </a:rPr>
              <a:t>Travelling Salesperson Problem</a:t>
            </a:r>
            <a:r>
              <a:rPr lang="en-IN" sz="3600" dirty="0"/>
              <a:t> </a:t>
            </a:r>
          </a:p>
        </p:txBody>
      </p:sp>
      <p:pic>
        <p:nvPicPr>
          <p:cNvPr id="5" name="Content Placeholder 4">
            <a:extLst>
              <a:ext uri="{FF2B5EF4-FFF2-40B4-BE49-F238E27FC236}">
                <a16:creationId xmlns="" xmlns:a16="http://schemas.microsoft.com/office/drawing/2014/main" id="{EF1CCFF0-CEA0-49C7-B406-83141DC034B4}"/>
              </a:ext>
            </a:extLst>
          </p:cNvPr>
          <p:cNvPicPr>
            <a:picLocks noGrp="1" noChangeAspect="1"/>
          </p:cNvPicPr>
          <p:nvPr>
            <p:ph idx="1"/>
          </p:nvPr>
        </p:nvPicPr>
        <p:blipFill>
          <a:blip r:embed="rId2"/>
          <a:stretch>
            <a:fillRect/>
          </a:stretch>
        </p:blipFill>
        <p:spPr>
          <a:xfrm>
            <a:off x="947530" y="2395932"/>
            <a:ext cx="10515600" cy="2614375"/>
          </a:xfrm>
        </p:spPr>
      </p:pic>
    </p:spTree>
    <p:extLst>
      <p:ext uri="{BB962C8B-B14F-4D97-AF65-F5344CB8AC3E}">
        <p14:creationId xmlns:p14="http://schemas.microsoft.com/office/powerpoint/2010/main" val="16693492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401</Words>
  <Application>Microsoft Office PowerPoint</Application>
  <PresentationFormat>Widescreen</PresentationFormat>
  <Paragraphs>61</Paragraphs>
  <Slides>52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Arial</vt:lpstr>
      <vt:lpstr>Calibri</vt:lpstr>
      <vt:lpstr>Calibri Light</vt:lpstr>
      <vt:lpstr>Cambria Math</vt:lpstr>
      <vt:lpstr>Helvetica-Oblique</vt:lpstr>
      <vt:lpstr>MT2MIS</vt:lpstr>
      <vt:lpstr>MT2MIT</vt:lpstr>
      <vt:lpstr>MT2SYT</vt:lpstr>
      <vt:lpstr>Times New Roman</vt:lpstr>
      <vt:lpstr>Times-Bold</vt:lpstr>
      <vt:lpstr>Times-Italic</vt:lpstr>
      <vt:lpstr>Times-Roman</vt:lpstr>
      <vt:lpstr>Office Theme</vt:lpstr>
      <vt:lpstr>DYNAMIC PROGRAMMING </vt:lpstr>
      <vt:lpstr>THE GENERAL METHOD </vt:lpstr>
      <vt:lpstr>THE GENERAL METHOD </vt:lpstr>
      <vt:lpstr>THE GENERAL METHOD </vt:lpstr>
      <vt:lpstr>Rod cutting </vt:lpstr>
      <vt:lpstr>Rod cutting </vt:lpstr>
      <vt:lpstr>PowerPoint Presentation</vt:lpstr>
      <vt:lpstr>Rod cutting </vt:lpstr>
      <vt:lpstr>Travelling Salesperson Problem </vt:lpstr>
      <vt:lpstr>Travelling Salesperson Problem </vt:lpstr>
      <vt:lpstr>Travelling Salesperson Problem </vt:lpstr>
      <vt:lpstr>Travelling Salesperson Problem </vt:lpstr>
      <vt:lpstr>Travelling Salesperson Problem </vt:lpstr>
      <vt:lpstr>Travelling Salesperson Problem </vt:lpstr>
      <vt:lpstr>Travelling Salesperson Problem </vt:lpstr>
      <vt:lpstr>Travelling Salesperson Problem </vt:lpstr>
      <vt:lpstr>Travelling Salesperson Problem </vt:lpstr>
      <vt:lpstr>Travelling Salesperson Problem </vt:lpstr>
      <vt:lpstr>Travelling Salesperson Problem </vt:lpstr>
      <vt:lpstr>Travelling Salesperson Problem </vt:lpstr>
      <vt:lpstr>Longest Common Subsequence </vt:lpstr>
      <vt:lpstr>Longest Common Subsequence </vt:lpstr>
      <vt:lpstr>Longest Common Subsequence </vt:lpstr>
      <vt:lpstr>Longest Common Subsequence </vt:lpstr>
      <vt:lpstr>Longest Common Subsequence </vt:lpstr>
      <vt:lpstr>PowerPoint Presentation</vt:lpstr>
      <vt:lpstr>Longest Common Subsequence </vt:lpstr>
      <vt:lpstr>Longest Common Subsequence </vt:lpstr>
      <vt:lpstr>Longest Common Subsequence </vt:lpstr>
      <vt:lpstr>Longest Common Subsequence </vt:lpstr>
      <vt:lpstr>Longest Common Subsequence </vt:lpstr>
      <vt:lpstr>Reliability Design </vt:lpstr>
      <vt:lpstr>Reliability Design </vt:lpstr>
      <vt:lpstr>Reliability Design </vt:lpstr>
      <vt:lpstr>Reliability Design </vt:lpstr>
      <vt:lpstr>Reliability Design </vt:lpstr>
      <vt:lpstr>Reliability Design </vt:lpstr>
      <vt:lpstr>Reliability Design </vt:lpstr>
      <vt:lpstr>Reliability Design </vt:lpstr>
      <vt:lpstr>Reliability Design </vt:lpstr>
      <vt:lpstr>0/1-KNAPSACK </vt:lpstr>
      <vt:lpstr>0/1-KNAPSACK </vt:lpstr>
      <vt:lpstr>0/1-KNAPSACK </vt:lpstr>
      <vt:lpstr>0/1-KNAPSACK </vt:lpstr>
      <vt:lpstr>0/1-KNAPSACK </vt:lpstr>
      <vt:lpstr>PowerPoint Presentation</vt:lpstr>
      <vt:lpstr>PowerPoint Presentation</vt:lpstr>
      <vt:lpstr>Travelling Salesperson Problem </vt:lpstr>
      <vt:lpstr>Longest Common Subsequence </vt:lpstr>
      <vt:lpstr>Multistage Graph</vt:lpstr>
      <vt:lpstr>0/1-KNAPSACK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dc:title>
  <dc:creator>kishan chand</dc:creator>
  <cp:lastModifiedBy>kishan chand</cp:lastModifiedBy>
  <cp:revision>65</cp:revision>
  <dcterms:created xsi:type="dcterms:W3CDTF">2021-06-07T08:20:38Z</dcterms:created>
  <dcterms:modified xsi:type="dcterms:W3CDTF">2022-07-19T02:18:31Z</dcterms:modified>
</cp:coreProperties>
</file>